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6"/>
  </p:notesMasterIdLst>
  <p:sldIdLst>
    <p:sldId id="366" r:id="rId2"/>
    <p:sldId id="257" r:id="rId3"/>
    <p:sldId id="299" r:id="rId4"/>
    <p:sldId id="303" r:id="rId5"/>
    <p:sldId id="259" r:id="rId6"/>
    <p:sldId id="352" r:id="rId7"/>
    <p:sldId id="307" r:id="rId8"/>
    <p:sldId id="330" r:id="rId9"/>
    <p:sldId id="331" r:id="rId10"/>
    <p:sldId id="350" r:id="rId11"/>
    <p:sldId id="310" r:id="rId12"/>
    <p:sldId id="313" r:id="rId13"/>
    <p:sldId id="362" r:id="rId14"/>
    <p:sldId id="387" r:id="rId15"/>
    <p:sldId id="332" r:id="rId16"/>
    <p:sldId id="333" r:id="rId17"/>
    <p:sldId id="305" r:id="rId18"/>
    <p:sldId id="273" r:id="rId19"/>
    <p:sldId id="277" r:id="rId20"/>
    <p:sldId id="306" r:id="rId21"/>
    <p:sldId id="279" r:id="rId22"/>
    <p:sldId id="355" r:id="rId23"/>
    <p:sldId id="278" r:id="rId24"/>
    <p:sldId id="336" r:id="rId25"/>
    <p:sldId id="334" r:id="rId26"/>
    <p:sldId id="335" r:id="rId27"/>
    <p:sldId id="363" r:id="rId28"/>
    <p:sldId id="364" r:id="rId29"/>
    <p:sldId id="337" r:id="rId30"/>
    <p:sldId id="338" r:id="rId31"/>
    <p:sldId id="353" r:id="rId32"/>
    <p:sldId id="339" r:id="rId33"/>
    <p:sldId id="340" r:id="rId34"/>
    <p:sldId id="341" r:id="rId35"/>
    <p:sldId id="342" r:id="rId36"/>
    <p:sldId id="283" r:id="rId37"/>
    <p:sldId id="291" r:id="rId38"/>
    <p:sldId id="308" r:id="rId39"/>
    <p:sldId id="293" r:id="rId40"/>
    <p:sldId id="319" r:id="rId41"/>
    <p:sldId id="324" r:id="rId42"/>
    <p:sldId id="343" r:id="rId43"/>
    <p:sldId id="346" r:id="rId44"/>
    <p:sldId id="321" r:id="rId45"/>
    <p:sldId id="344" r:id="rId46"/>
    <p:sldId id="365" r:id="rId47"/>
    <p:sldId id="388" r:id="rId48"/>
    <p:sldId id="351" r:id="rId49"/>
    <p:sldId id="361" r:id="rId50"/>
    <p:sldId id="347" r:id="rId51"/>
    <p:sldId id="301" r:id="rId52"/>
    <p:sldId id="384" r:id="rId53"/>
    <p:sldId id="385" r:id="rId54"/>
    <p:sldId id="386"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uSZCuyZdC8EbpfECBhrfA==" hashData="Pu6ihksJgOOG/hCky3Id93T4+oeacvz7TZlpgOTiqSFG4ljzTeryj4CA76tiuA+/KTDE5Ao+tm/h/fwphFY4i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655"/>
    <p:restoredTop sz="65034"/>
  </p:normalViewPr>
  <p:slideViewPr>
    <p:cSldViewPr snapToGrid="0" snapToObjects="1">
      <p:cViewPr varScale="1">
        <p:scale>
          <a:sx n="81" d="100"/>
          <a:sy n="81" d="100"/>
        </p:scale>
        <p:origin x="2168"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1956663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3064124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1142009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4264754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298163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1867338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554431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Fortify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8.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 CLARIFY and FORTIFY.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that the </a:t>
            </a:r>
            <a:r>
              <a:rPr lang="en-US" sz="1200" b="1" u="sng" kern="1200" dirty="0">
                <a:solidFill>
                  <a:schemeClr val="tx1"/>
                </a:solidFill>
                <a:effectLst/>
                <a:latin typeface="+mn-lt"/>
                <a:ea typeface="+mn-ea"/>
                <a:cs typeface="+mn-cs"/>
              </a:rPr>
              <a:t>man is lifting the bottom part of a car and putting a pipe on it.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One man is holding a steering wheel.</a:t>
            </a:r>
            <a:r>
              <a:rPr lang="en-US" sz="1200" b="1" kern="1200" dirty="0">
                <a:solidFill>
                  <a:schemeClr val="tx1"/>
                </a:solidFill>
                <a:effectLst/>
                <a:latin typeface="+mn-lt"/>
                <a:ea typeface="+mn-ea"/>
                <a:cs typeface="+mn-cs"/>
              </a:rPr>
              <a:t> F</a:t>
            </a:r>
            <a:r>
              <a:rPr lang="en-US" sz="1200" b="1" u="sng" kern="1200" dirty="0">
                <a:solidFill>
                  <a:schemeClr val="tx1"/>
                </a:solidFill>
                <a:effectLst/>
                <a:latin typeface="+mn-lt"/>
                <a:ea typeface="+mn-ea"/>
                <a:cs typeface="+mn-cs"/>
              </a:rPr>
              <a:t> Another man is carrying a steering wheel.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evidence can you use to support your claim?</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that the people are standing behind a small wall. </a:t>
            </a:r>
            <a:r>
              <a:rPr lang="en-US" sz="1200" b="1" kern="1200" dirty="0">
                <a:solidFill>
                  <a:schemeClr val="tx1"/>
                </a:solidFill>
                <a:effectLst/>
                <a:latin typeface="+mn-lt"/>
                <a:ea typeface="+mn-ea"/>
                <a:cs typeface="+mn-cs"/>
              </a:rPr>
              <a:t>F </a:t>
            </a:r>
            <a:r>
              <a:rPr lang="en-US" sz="1200" b="1" u="sng" kern="1200" dirty="0">
                <a:solidFill>
                  <a:schemeClr val="tx1"/>
                </a:solidFill>
                <a:effectLst/>
                <a:latin typeface="+mn-lt"/>
                <a:ea typeface="+mn-ea"/>
                <a:cs typeface="+mn-cs"/>
              </a:rPr>
              <a:t>They are wearing dress up clothes even though they are in a factory</a:t>
            </a:r>
            <a:r>
              <a:rPr lang="en-US" sz="1200" kern="1200" dirty="0">
                <a:solidFill>
                  <a:schemeClr val="tx1"/>
                </a:solidFill>
                <a:effectLst/>
                <a:latin typeface="+mn-lt"/>
                <a:ea typeface="+mn-ea"/>
                <a:cs typeface="+mn-cs"/>
              </a:rPr>
              <a:t>.  They are looking at the workers.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evidence can you use to support your claim?</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that the </a:t>
            </a:r>
            <a:r>
              <a:rPr lang="en-US" sz="1200" b="1" u="sng" kern="1200" dirty="0">
                <a:solidFill>
                  <a:schemeClr val="tx1"/>
                </a:solidFill>
                <a:effectLst/>
                <a:latin typeface="+mn-lt"/>
                <a:ea typeface="+mn-ea"/>
                <a:cs typeface="+mn-cs"/>
              </a:rPr>
              <a:t>men are putting the steering wheels on the cars in the back of the picture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In the front, a man has a hammer.  I think he is hammering on the wheel.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can you add to your claim?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first set of turns. Read it to yourself as I read it aloud </a:t>
            </a:r>
            <a:r>
              <a:rPr lang="en-US" sz="1200" kern="1200" dirty="0">
                <a:solidFill>
                  <a:schemeClr val="tx1"/>
                </a:solidFill>
                <a:effectLst/>
                <a:latin typeface="+mn-lt"/>
                <a:ea typeface="+mn-ea"/>
                <a:cs typeface="+mn-cs"/>
              </a:rPr>
              <a:t>(see example above).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language of the skill. Look at Student A’s response. How do I know Student A used the skill of FORTIFY? I notice the language of the skill </a:t>
            </a:r>
            <a:r>
              <a:rPr lang="en-US" sz="1200" kern="1200" dirty="0">
                <a:solidFill>
                  <a:schemeClr val="tx1"/>
                </a:solidFill>
                <a:effectLst/>
                <a:latin typeface="+mn-lt"/>
                <a:ea typeface="+mn-ea"/>
                <a:cs typeface="+mn-cs"/>
              </a:rPr>
              <a:t>(underline as noted above).</a:t>
            </a:r>
          </a:p>
          <a:p>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because it is asking for evidence from the text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answer a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question to provide evidence,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and underline as noted above).</a:t>
            </a:r>
            <a:r>
              <a:rPr lang="en-US" sz="1200" i="1" kern="1200" dirty="0">
                <a:solidFill>
                  <a:schemeClr val="tx1"/>
                </a:solidFill>
                <a:effectLst/>
                <a:latin typeface="+mn-lt"/>
                <a:ea typeface="+mn-ea"/>
                <a:cs typeface="+mn-cs"/>
              </a:rPr>
              <a:t>  Student A responds with the language of the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(underline as noted above)</a:t>
            </a:r>
            <a:r>
              <a:rPr lang="en-US" sz="1200" i="1" kern="1200" dirty="0">
                <a:solidFill>
                  <a:schemeClr val="tx1"/>
                </a:solidFill>
                <a:effectLst/>
                <a:latin typeface="+mn-lt"/>
                <a:ea typeface="+mn-ea"/>
                <a:cs typeface="+mn-cs"/>
              </a:rPr>
              <a:t>.  Also, they provide more evidence, based on what is in the visual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led by the teacher.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728490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8.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a:t>
            </a:r>
            <a:r>
              <a:rPr lang="en-US" sz="1200" kern="1200" dirty="0">
                <a:solidFill>
                  <a:schemeClr val="tx1"/>
                </a:solidFill>
                <a:effectLst/>
                <a:latin typeface="+mn-lt"/>
                <a:ea typeface="+mn-ea"/>
                <a:cs typeface="+mn-cs"/>
              </a:rPr>
              <a:t>Constructive Conversation</a:t>
            </a:r>
            <a:r>
              <a:rPr lang="en-US" sz="1200" i="1" kern="1200" dirty="0">
                <a:solidFill>
                  <a:schemeClr val="tx1"/>
                </a:solidFill>
                <a:effectLst/>
                <a:latin typeface="+mn-lt"/>
                <a:ea typeface="+mn-ea"/>
                <a:cs typeface="+mn-cs"/>
              </a:rPr>
              <a:t>?  This was our prompt, “</a:t>
            </a:r>
            <a:r>
              <a:rPr lang="en-US" sz="1200" b="1" i="1" kern="1200" dirty="0">
                <a:solidFill>
                  <a:schemeClr val="tx1"/>
                </a:solidFill>
                <a:effectLst/>
                <a:latin typeface="+mn-lt"/>
                <a:ea typeface="+mn-ea"/>
                <a:cs typeface="+mn-cs"/>
              </a:rPr>
              <a:t>What is happening in this visual text? Provide evidence from the text to support your claim.”  </a:t>
            </a:r>
            <a:r>
              <a:rPr lang="en-US" sz="1200" i="1" kern="1200" dirty="0">
                <a:solidFill>
                  <a:schemeClr val="tx1"/>
                </a:solidFill>
                <a:effectLst/>
                <a:latin typeface="+mn-lt"/>
                <a:ea typeface="+mn-ea"/>
                <a:cs typeface="+mn-cs"/>
              </a:rPr>
              <a: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FORTIFY.  </a:t>
            </a:r>
            <a:r>
              <a:rPr lang="en-US" sz="1200" kern="1200" dirty="0">
                <a:solidFill>
                  <a:schemeClr val="tx1"/>
                </a:solidFill>
                <a:effectLst/>
                <a:latin typeface="+mn-lt"/>
                <a:ea typeface="+mn-ea"/>
                <a:cs typeface="+mn-cs"/>
              </a:rPr>
              <a:t>See possible responses below.</a:t>
            </a:r>
          </a:p>
          <a:p>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revise the text on chart paper or document reader. </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men build cars.  </a:t>
            </a:r>
            <a:r>
              <a:rPr lang="en-US" sz="1200" b="1" kern="1200" dirty="0">
                <a:solidFill>
                  <a:schemeClr val="tx1"/>
                </a:solidFill>
                <a:effectLst/>
                <a:latin typeface="+mn-lt"/>
                <a:ea typeface="+mn-ea"/>
                <a:cs typeface="+mn-cs"/>
              </a:rPr>
              <a:t>(not using language of the skill;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watch workers. </a:t>
            </a:r>
            <a:r>
              <a:rPr lang="en-US" sz="1200" b="1" kern="1200" dirty="0">
                <a:solidFill>
                  <a:schemeClr val="tx1"/>
                </a:solidFill>
                <a:effectLst/>
                <a:latin typeface="+mn-lt"/>
                <a:ea typeface="+mn-ea"/>
                <a:cs typeface="+mn-cs"/>
              </a:rPr>
              <a:t>(not using language of the skill;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man is holding a steering wheel. </a:t>
            </a:r>
            <a:r>
              <a:rPr lang="en-US" sz="1200" b="1" kern="1200" dirty="0">
                <a:solidFill>
                  <a:schemeClr val="tx1"/>
                </a:solidFill>
                <a:effectLst/>
                <a:latin typeface="+mn-lt"/>
                <a:ea typeface="+mn-ea"/>
                <a:cs typeface="+mn-cs"/>
              </a:rPr>
              <a:t>(not using language of the skill; not prompting other partner;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People are standing even though they are in a factory. </a:t>
            </a:r>
            <a:r>
              <a:rPr lang="en-US" sz="1200" b="1" kern="1200" dirty="0">
                <a:solidFill>
                  <a:schemeClr val="tx1"/>
                </a:solidFill>
                <a:effectLst/>
                <a:latin typeface="+mn-lt"/>
                <a:ea typeface="+mn-ea"/>
                <a:cs typeface="+mn-cs"/>
              </a:rPr>
              <a:t>(not using language of the skill;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man has a hammer.  He is hammering on the wheel.  What can you add to your claim?</a:t>
            </a:r>
            <a:r>
              <a:rPr lang="en-US" sz="1200" b="1" kern="1200" dirty="0">
                <a:solidFill>
                  <a:schemeClr val="tx1"/>
                </a:solidFill>
                <a:effectLst/>
                <a:latin typeface="+mn-lt"/>
                <a:ea typeface="+mn-ea"/>
                <a:cs typeface="+mn-cs"/>
              </a:rPr>
              <a:t> (not using language of the skill)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two boys hanging looking at the cars.  Now what do you think is happening in the visual text? </a:t>
            </a:r>
            <a:r>
              <a:rPr lang="en-US" sz="1200" b="1" kern="1200" dirty="0">
                <a:solidFill>
                  <a:schemeClr val="tx1"/>
                </a:solidFill>
                <a:effectLst/>
                <a:latin typeface="+mn-lt"/>
                <a:ea typeface="+mn-ea"/>
                <a:cs typeface="+mn-cs"/>
              </a:rPr>
              <a:t>(no prompting of the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an assembly line.  What do you think is happening in the visual text? </a:t>
            </a:r>
            <a:r>
              <a:rPr lang="en-US" sz="1200" b="1" kern="1200" dirty="0">
                <a:solidFill>
                  <a:schemeClr val="tx1"/>
                </a:solidFill>
                <a:effectLst/>
                <a:latin typeface="+mn-lt"/>
                <a:ea typeface="+mn-ea"/>
                <a:cs typeface="+mn-cs"/>
              </a:rPr>
              <a:t>(not using evidence from the text to support the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dressed up people are on a tour. </a:t>
            </a:r>
            <a:r>
              <a:rPr lang="en-US" sz="1200" b="1" kern="1200" dirty="0">
                <a:solidFill>
                  <a:schemeClr val="tx1"/>
                </a:solidFill>
                <a:effectLst/>
                <a:latin typeface="+mn-lt"/>
                <a:ea typeface="+mn-ea"/>
                <a:cs typeface="+mn-cs"/>
              </a:rPr>
              <a:t>(not using evidence from the text to support the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what is happening is </a:t>
            </a:r>
            <a:r>
              <a:rPr lang="en-US" sz="1200" strike="sngStrike"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the men </a:t>
            </a:r>
            <a:r>
              <a:rPr lang="en-US" sz="1200" b="1" kern="1200" dirty="0">
                <a:solidFill>
                  <a:schemeClr val="tx1"/>
                </a:solidFill>
                <a:effectLst/>
                <a:latin typeface="+mn-lt"/>
                <a:ea typeface="+mn-ea"/>
                <a:cs typeface="+mn-cs"/>
              </a:rPr>
              <a:t>are</a:t>
            </a:r>
            <a:r>
              <a:rPr lang="en-US" sz="1200" kern="1200" dirty="0">
                <a:solidFill>
                  <a:schemeClr val="tx1"/>
                </a:solidFill>
                <a:effectLst/>
                <a:latin typeface="+mn-lt"/>
                <a:ea typeface="+mn-ea"/>
                <a:cs typeface="+mn-cs"/>
              </a:rPr>
              <a:t> build</a:t>
            </a:r>
            <a:r>
              <a:rPr lang="en-US" sz="1200" b="1" kern="1200" dirty="0">
                <a:solidFill>
                  <a:schemeClr val="tx1"/>
                </a:solidFill>
                <a:effectLst/>
                <a:latin typeface="+mn-lt"/>
                <a:ea typeface="+mn-ea"/>
                <a:cs typeface="+mn-cs"/>
              </a:rPr>
              <a:t>ing</a:t>
            </a:r>
            <a:r>
              <a:rPr lang="en-US" sz="1200" kern="1200" dirty="0">
                <a:solidFill>
                  <a:schemeClr val="tx1"/>
                </a:solidFill>
                <a:effectLst/>
                <a:latin typeface="+mn-lt"/>
                <a:ea typeface="+mn-ea"/>
                <a:cs typeface="+mn-cs"/>
              </a:rPr>
              <a:t> cars </a:t>
            </a:r>
            <a:r>
              <a:rPr lang="en-US" sz="1200" b="1" kern="1200" dirty="0">
                <a:solidFill>
                  <a:schemeClr val="tx1"/>
                </a:solidFill>
                <a:effectLst/>
                <a:latin typeface="+mn-lt"/>
                <a:ea typeface="+mn-ea"/>
                <a:cs typeface="+mn-cs"/>
              </a:rPr>
              <a:t>in a factory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do you think is happening in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what is happening is that the </a:t>
            </a:r>
            <a:r>
              <a:rPr lang="en-US" sz="1200" strike="sngStrike"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eople</a:t>
            </a:r>
            <a:r>
              <a:rPr lang="en-US" sz="1200" b="1" kern="1200" dirty="0">
                <a:solidFill>
                  <a:schemeClr val="tx1"/>
                </a:solidFill>
                <a:effectLst/>
                <a:latin typeface="+mn-lt"/>
                <a:ea typeface="+mn-ea"/>
                <a:cs typeface="+mn-cs"/>
              </a:rPr>
              <a:t> are</a:t>
            </a:r>
            <a:r>
              <a:rPr lang="en-US" sz="1200" kern="1200" dirty="0">
                <a:solidFill>
                  <a:schemeClr val="tx1"/>
                </a:solidFill>
                <a:effectLst/>
                <a:latin typeface="+mn-lt"/>
                <a:ea typeface="+mn-ea"/>
                <a:cs typeface="+mn-cs"/>
              </a:rPr>
              <a:t> watch</a:t>
            </a:r>
            <a:r>
              <a:rPr lang="en-US" sz="1200" b="1" kern="1200" dirty="0">
                <a:solidFill>
                  <a:schemeClr val="tx1"/>
                </a:solidFill>
                <a:effectLst/>
                <a:latin typeface="+mn-lt"/>
                <a:ea typeface="+mn-ea"/>
                <a:cs typeface="+mn-cs"/>
              </a:rPr>
              <a:t>ing </a:t>
            </a:r>
            <a:r>
              <a:rPr lang="en-US" sz="1200" kern="1200" dirty="0">
                <a:solidFill>
                  <a:schemeClr val="tx1"/>
                </a:solidFill>
                <a:effectLst/>
                <a:latin typeface="+mn-lt"/>
                <a:ea typeface="+mn-ea"/>
                <a:cs typeface="+mn-cs"/>
              </a:rPr>
              <a:t>workers </a:t>
            </a:r>
            <a:r>
              <a:rPr lang="en-US" sz="1200" b="1" kern="1200" dirty="0">
                <a:solidFill>
                  <a:schemeClr val="tx1"/>
                </a:solidFill>
                <a:effectLst/>
                <a:latin typeface="+mn-lt"/>
                <a:ea typeface="+mn-ea"/>
                <a:cs typeface="+mn-cs"/>
              </a:rPr>
              <a:t>build cars.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can you add to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a:t>
            </a:r>
            <a:r>
              <a:rPr lang="en-US" sz="1200"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A</a:t>
            </a:r>
            <a:r>
              <a:rPr lang="en-US" sz="1200" b="1" kern="120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 man is holding a steering wheel. </a:t>
            </a:r>
            <a:r>
              <a:rPr lang="en-US" sz="1200" b="1" kern="1200" dirty="0">
                <a:solidFill>
                  <a:schemeClr val="tx1"/>
                </a:solidFill>
                <a:effectLst/>
                <a:latin typeface="+mn-lt"/>
                <a:ea typeface="+mn-ea"/>
                <a:cs typeface="+mn-cs"/>
              </a:rPr>
              <a:t>Another man is putting a pipe on the car.  What evidence can you use to support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that </a:t>
            </a:r>
            <a:r>
              <a:rPr lang="en-US" sz="1200" b="1" kern="1200" dirty="0" err="1">
                <a:solidFill>
                  <a:schemeClr val="tx1"/>
                </a:solidFill>
                <a:effectLst/>
                <a:latin typeface="+mn-lt"/>
                <a:ea typeface="+mn-ea"/>
                <a:cs typeface="+mn-cs"/>
              </a:rPr>
              <a:t>p</a:t>
            </a:r>
            <a:r>
              <a:rPr lang="en-US" sz="1200" strike="sngStrike" kern="1200" dirty="0" err="1">
                <a:solidFill>
                  <a:schemeClr val="tx1"/>
                </a:solidFill>
                <a:effectLst/>
                <a:latin typeface="+mn-lt"/>
                <a:ea typeface="+mn-ea"/>
                <a:cs typeface="+mn-cs"/>
              </a:rPr>
              <a:t>P</a:t>
            </a:r>
            <a:r>
              <a:rPr lang="en-US" sz="1200" kern="1200" dirty="0" err="1">
                <a:solidFill>
                  <a:schemeClr val="tx1"/>
                </a:solidFill>
                <a:effectLst/>
                <a:latin typeface="+mn-lt"/>
                <a:ea typeface="+mn-ea"/>
                <a:cs typeface="+mn-cs"/>
              </a:rPr>
              <a:t>eople</a:t>
            </a:r>
            <a:r>
              <a:rPr lang="en-US" sz="1200" kern="1200" dirty="0">
                <a:solidFill>
                  <a:schemeClr val="tx1"/>
                </a:solidFill>
                <a:effectLst/>
                <a:latin typeface="+mn-lt"/>
                <a:ea typeface="+mn-ea"/>
                <a:cs typeface="+mn-cs"/>
              </a:rPr>
              <a:t> are standing </a:t>
            </a:r>
            <a:r>
              <a:rPr lang="en-US" sz="1200" b="1" kern="1200" dirty="0">
                <a:solidFill>
                  <a:schemeClr val="tx1"/>
                </a:solidFill>
                <a:effectLst/>
                <a:latin typeface="+mn-lt"/>
                <a:ea typeface="+mn-ea"/>
                <a:cs typeface="+mn-cs"/>
              </a:rPr>
              <a:t>behind a wall.  They are watching the workers.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They are dressed up</a:t>
            </a:r>
            <a:r>
              <a:rPr lang="en-US" sz="1200" kern="1200" dirty="0">
                <a:solidFill>
                  <a:schemeClr val="tx1"/>
                </a:solidFill>
                <a:effectLst/>
                <a:latin typeface="+mn-lt"/>
                <a:ea typeface="+mn-ea"/>
                <a:cs typeface="+mn-cs"/>
              </a:rPr>
              <a:t> even though they are in a factory. </a:t>
            </a:r>
            <a:r>
              <a:rPr lang="en-US" sz="1200" b="1" kern="1200" dirty="0">
                <a:solidFill>
                  <a:schemeClr val="tx1"/>
                </a:solidFill>
                <a:effectLst/>
                <a:latin typeface="+mn-lt"/>
                <a:ea typeface="+mn-ea"/>
                <a:cs typeface="+mn-cs"/>
              </a:rPr>
              <a:t>What evidence can you use to support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notice that </a:t>
            </a:r>
            <a:r>
              <a:rPr lang="en-US" sz="1200" b="1" kern="1200" dirty="0" err="1">
                <a:solidFill>
                  <a:schemeClr val="tx1"/>
                </a:solidFill>
                <a:effectLst/>
                <a:latin typeface="+mn-lt"/>
                <a:ea typeface="+mn-ea"/>
                <a:cs typeface="+mn-cs"/>
              </a:rPr>
              <a:t>t</a:t>
            </a:r>
            <a:r>
              <a:rPr lang="en-US" sz="1200" strike="sngStrike"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he</a:t>
            </a:r>
            <a:r>
              <a:rPr lang="en-US" sz="1200" kern="1200" dirty="0">
                <a:solidFill>
                  <a:schemeClr val="tx1"/>
                </a:solidFill>
                <a:effectLst/>
                <a:latin typeface="+mn-lt"/>
                <a:ea typeface="+mn-ea"/>
                <a:cs typeface="+mn-cs"/>
              </a:rPr>
              <a:t> man has a hammer.  </a:t>
            </a:r>
            <a:r>
              <a:rPr lang="en-US" sz="1200" b="1" kern="1200" dirty="0">
                <a:solidFill>
                  <a:schemeClr val="tx1"/>
                </a:solidFill>
                <a:effectLst/>
                <a:latin typeface="+mn-lt"/>
                <a:ea typeface="+mn-ea"/>
                <a:cs typeface="+mn-cs"/>
              </a:rPr>
              <a:t>It looks like </a:t>
            </a:r>
            <a:r>
              <a:rPr lang="en-US" sz="1200" b="1" kern="1200" dirty="0" err="1">
                <a:solidFill>
                  <a:schemeClr val="tx1"/>
                </a:solidFill>
                <a:effectLst/>
                <a:latin typeface="+mn-lt"/>
                <a:ea typeface="+mn-ea"/>
                <a:cs typeface="+mn-cs"/>
              </a:rPr>
              <a:t>h</a:t>
            </a:r>
            <a:r>
              <a:rPr lang="en-US" sz="1200" strike="sngStrike" kern="1200" dirty="0" err="1">
                <a:solidFill>
                  <a:schemeClr val="tx1"/>
                </a:solidFill>
                <a:effectLst/>
                <a:latin typeface="+mn-lt"/>
                <a:ea typeface="+mn-ea"/>
                <a:cs typeface="+mn-cs"/>
              </a:rPr>
              <a:t>H</a:t>
            </a:r>
            <a:r>
              <a:rPr lang="en-US" sz="1200" kern="1200" dirty="0" err="1">
                <a:solidFill>
                  <a:schemeClr val="tx1"/>
                </a:solidFill>
                <a:effectLst/>
                <a:latin typeface="+mn-lt"/>
                <a:ea typeface="+mn-ea"/>
                <a:cs typeface="+mn-cs"/>
              </a:rPr>
              <a:t>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hammering on the wheel.  </a:t>
            </a:r>
            <a:r>
              <a:rPr lang="en-US" sz="1200" b="1" kern="1200" dirty="0">
                <a:solidFill>
                  <a:schemeClr val="tx1"/>
                </a:solidFill>
                <a:effectLst/>
                <a:latin typeface="+mn-lt"/>
                <a:ea typeface="+mn-ea"/>
                <a:cs typeface="+mn-cs"/>
              </a:rPr>
              <a:t>The men in the back of the picture are putting on the steering wheels.  </a:t>
            </a:r>
            <a:r>
              <a:rPr lang="en-US" sz="1200" kern="1200" dirty="0">
                <a:solidFill>
                  <a:schemeClr val="tx1"/>
                </a:solidFill>
                <a:effectLst/>
                <a:latin typeface="+mn-lt"/>
                <a:ea typeface="+mn-ea"/>
                <a:cs typeface="+mn-cs"/>
              </a:rPr>
              <a:t>What can you add to your claim?</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 </a:t>
            </a:r>
            <a:r>
              <a:rPr lang="en-US" sz="1200" b="1" kern="1200" dirty="0" err="1">
                <a:solidFill>
                  <a:schemeClr val="tx1"/>
                </a:solidFill>
                <a:effectLst/>
                <a:latin typeface="+mn-lt"/>
                <a:ea typeface="+mn-ea"/>
                <a:cs typeface="+mn-cs"/>
              </a:rPr>
              <a:t>t</a:t>
            </a:r>
            <a:r>
              <a:rPr lang="en-US" sz="1200" strike="sngStrike"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here</a:t>
            </a:r>
            <a:r>
              <a:rPr lang="en-US" sz="1200" kern="1200" dirty="0">
                <a:solidFill>
                  <a:schemeClr val="tx1"/>
                </a:solidFill>
                <a:effectLst/>
                <a:latin typeface="+mn-lt"/>
                <a:ea typeface="+mn-ea"/>
                <a:cs typeface="+mn-cs"/>
              </a:rPr>
              <a:t> are two boys hanging </a:t>
            </a:r>
            <a:r>
              <a:rPr lang="en-US" sz="1200" b="1" kern="1200" dirty="0">
                <a:solidFill>
                  <a:schemeClr val="tx1"/>
                </a:solidFill>
                <a:effectLst/>
                <a:latin typeface="+mn-lt"/>
                <a:ea typeface="+mn-ea"/>
                <a:cs typeface="+mn-cs"/>
              </a:rPr>
              <a:t>on the wall </a:t>
            </a:r>
            <a:r>
              <a:rPr lang="en-US" sz="1200" kern="1200" dirty="0">
                <a:solidFill>
                  <a:schemeClr val="tx1"/>
                </a:solidFill>
                <a:effectLst/>
                <a:latin typeface="+mn-lt"/>
                <a:ea typeface="+mn-ea"/>
                <a:cs typeface="+mn-cs"/>
              </a:rPr>
              <a:t>looking at the </a:t>
            </a:r>
            <a:r>
              <a:rPr lang="en-US" sz="1200" b="1" kern="1200" dirty="0">
                <a:solidFill>
                  <a:schemeClr val="tx1"/>
                </a:solidFill>
                <a:effectLst/>
                <a:latin typeface="+mn-lt"/>
                <a:ea typeface="+mn-ea"/>
                <a:cs typeface="+mn-cs"/>
              </a:rPr>
              <a:t>workers building </a:t>
            </a:r>
            <a:r>
              <a:rPr lang="en-US" sz="1200" kern="1200" dirty="0">
                <a:solidFill>
                  <a:schemeClr val="tx1"/>
                </a:solidFill>
                <a:effectLst/>
                <a:latin typeface="+mn-lt"/>
                <a:ea typeface="+mn-ea"/>
                <a:cs typeface="+mn-cs"/>
              </a:rPr>
              <a:t>cars.  Now what do you think is happening in the visual text?</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what is happening is that men are building cars on</a:t>
            </a:r>
            <a:r>
              <a:rPr lang="en-US" sz="1200"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There is</a:t>
            </a:r>
            <a:r>
              <a:rPr lang="en-US" sz="1200" kern="1200" dirty="0">
                <a:solidFill>
                  <a:schemeClr val="tx1"/>
                </a:solidFill>
                <a:effectLst/>
                <a:latin typeface="+mn-lt"/>
                <a:ea typeface="+mn-ea"/>
                <a:cs typeface="+mn-cs"/>
              </a:rPr>
              <a:t> an assembly line.  What do you think is happening in the visual text?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what is happening is that the </a:t>
            </a:r>
            <a:r>
              <a:rPr lang="en-US" sz="1200" strike="sngStrike" kern="1200" dirty="0">
                <a:solidFill>
                  <a:schemeClr val="tx1"/>
                </a:solidFill>
                <a:effectLst/>
                <a:latin typeface="+mn-lt"/>
                <a:ea typeface="+mn-ea"/>
                <a:cs typeface="+mn-cs"/>
              </a:rPr>
              <a:t>There are</a:t>
            </a:r>
            <a:r>
              <a:rPr lang="en-US" sz="1200" kern="1200" dirty="0">
                <a:solidFill>
                  <a:schemeClr val="tx1"/>
                </a:solidFill>
                <a:effectLst/>
                <a:latin typeface="+mn-lt"/>
                <a:ea typeface="+mn-ea"/>
                <a:cs typeface="+mn-cs"/>
              </a:rPr>
              <a:t> dressed up people are on a </a:t>
            </a:r>
            <a:r>
              <a:rPr lang="en-US" sz="1200" b="1" kern="1200" dirty="0">
                <a:solidFill>
                  <a:schemeClr val="tx1"/>
                </a:solidFill>
                <a:effectLst/>
                <a:latin typeface="+mn-lt"/>
                <a:ea typeface="+mn-ea"/>
                <a:cs typeface="+mn-cs"/>
              </a:rPr>
              <a:t>factory</a:t>
            </a:r>
            <a:r>
              <a:rPr lang="en-US" sz="1200" kern="1200" dirty="0">
                <a:solidFill>
                  <a:schemeClr val="tx1"/>
                </a:solidFill>
                <a:effectLst/>
                <a:latin typeface="+mn-lt"/>
                <a:ea typeface="+mn-ea"/>
                <a:cs typeface="+mn-cs"/>
              </a:rPr>
              <a:t> tour.</a:t>
            </a:r>
          </a:p>
          <a:p>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 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 </a:t>
            </a:r>
          </a:p>
          <a:p>
            <a:r>
              <a:rPr lang="en-US" sz="1200" kern="1200" dirty="0">
                <a:solidFill>
                  <a:schemeClr val="tx1"/>
                </a:solidFill>
                <a:effectLst/>
                <a:latin typeface="+mn-lt"/>
                <a:ea typeface="+mn-ea"/>
                <a:cs typeface="+mn-cs"/>
              </a:rPr>
              <a:t>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3826587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what is happening is </a:t>
            </a:r>
            <a:r>
              <a:rPr lang="en-US" sz="1200" strike="sngStrike"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 the men </a:t>
            </a:r>
            <a:r>
              <a:rPr lang="en-US" sz="1200" b="1" kern="1200" dirty="0">
                <a:solidFill>
                  <a:schemeClr val="tx1"/>
                </a:solidFill>
                <a:effectLst/>
                <a:latin typeface="+mn-lt"/>
                <a:ea typeface="+mn-ea"/>
                <a:cs typeface="+mn-cs"/>
              </a:rPr>
              <a:t>are</a:t>
            </a:r>
            <a:r>
              <a:rPr lang="en-US" sz="1200" kern="1200" dirty="0">
                <a:solidFill>
                  <a:schemeClr val="tx1"/>
                </a:solidFill>
                <a:effectLst/>
                <a:latin typeface="+mn-lt"/>
                <a:ea typeface="+mn-ea"/>
                <a:cs typeface="+mn-cs"/>
              </a:rPr>
              <a:t> build</a:t>
            </a:r>
            <a:r>
              <a:rPr lang="en-US" sz="1200" b="1" kern="1200" dirty="0">
                <a:solidFill>
                  <a:schemeClr val="tx1"/>
                </a:solidFill>
                <a:effectLst/>
                <a:latin typeface="+mn-lt"/>
                <a:ea typeface="+mn-ea"/>
                <a:cs typeface="+mn-cs"/>
              </a:rPr>
              <a:t>ing</a:t>
            </a:r>
            <a:r>
              <a:rPr lang="en-US" sz="1200" kern="1200" dirty="0">
                <a:solidFill>
                  <a:schemeClr val="tx1"/>
                </a:solidFill>
                <a:effectLst/>
                <a:latin typeface="+mn-lt"/>
                <a:ea typeface="+mn-ea"/>
                <a:cs typeface="+mn-cs"/>
              </a:rPr>
              <a:t> cars </a:t>
            </a:r>
            <a:r>
              <a:rPr lang="en-US" sz="1200" b="1" kern="1200" dirty="0">
                <a:solidFill>
                  <a:schemeClr val="tx1"/>
                </a:solidFill>
                <a:effectLst/>
                <a:latin typeface="+mn-lt"/>
                <a:ea typeface="+mn-ea"/>
                <a:cs typeface="+mn-cs"/>
              </a:rPr>
              <a:t>in a factory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do you think is happening in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what is happening is that the </a:t>
            </a:r>
            <a:r>
              <a:rPr lang="en-US" sz="1200" strike="sngStrike"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eople</a:t>
            </a:r>
            <a:r>
              <a:rPr lang="en-US" sz="1200" b="1" kern="1200" dirty="0">
                <a:solidFill>
                  <a:schemeClr val="tx1"/>
                </a:solidFill>
                <a:effectLst/>
                <a:latin typeface="+mn-lt"/>
                <a:ea typeface="+mn-ea"/>
                <a:cs typeface="+mn-cs"/>
              </a:rPr>
              <a:t> are</a:t>
            </a:r>
            <a:r>
              <a:rPr lang="en-US" sz="1200" kern="1200" dirty="0">
                <a:solidFill>
                  <a:schemeClr val="tx1"/>
                </a:solidFill>
                <a:effectLst/>
                <a:latin typeface="+mn-lt"/>
                <a:ea typeface="+mn-ea"/>
                <a:cs typeface="+mn-cs"/>
              </a:rPr>
              <a:t> watch</a:t>
            </a:r>
            <a:r>
              <a:rPr lang="en-US" sz="1200" b="1" kern="1200" dirty="0">
                <a:solidFill>
                  <a:schemeClr val="tx1"/>
                </a:solidFill>
                <a:effectLst/>
                <a:latin typeface="+mn-lt"/>
                <a:ea typeface="+mn-ea"/>
                <a:cs typeface="+mn-cs"/>
              </a:rPr>
              <a:t>ing </a:t>
            </a:r>
            <a:r>
              <a:rPr lang="en-US" sz="1200" kern="1200" dirty="0">
                <a:solidFill>
                  <a:schemeClr val="tx1"/>
                </a:solidFill>
                <a:effectLst/>
                <a:latin typeface="+mn-lt"/>
                <a:ea typeface="+mn-ea"/>
                <a:cs typeface="+mn-cs"/>
              </a:rPr>
              <a:t>workers </a:t>
            </a:r>
            <a:r>
              <a:rPr lang="en-US" sz="1200" b="1" kern="1200" dirty="0">
                <a:solidFill>
                  <a:schemeClr val="tx1"/>
                </a:solidFill>
                <a:effectLst/>
                <a:latin typeface="+mn-lt"/>
                <a:ea typeface="+mn-ea"/>
                <a:cs typeface="+mn-cs"/>
              </a:rPr>
              <a:t>build cars.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can you add to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a:t>
            </a:r>
            <a:r>
              <a:rPr lang="en-US" sz="1200"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A</a:t>
            </a:r>
            <a:r>
              <a:rPr lang="en-US" sz="1200" b="1" kern="120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 man is holding a steering wheel. </a:t>
            </a:r>
            <a:r>
              <a:rPr lang="en-US" sz="1200" b="1" kern="1200" dirty="0">
                <a:solidFill>
                  <a:schemeClr val="tx1"/>
                </a:solidFill>
                <a:effectLst/>
                <a:latin typeface="+mn-lt"/>
                <a:ea typeface="+mn-ea"/>
                <a:cs typeface="+mn-cs"/>
              </a:rPr>
              <a:t>Another man is putting a pipe on the car.  What evidence can you use to support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that </a:t>
            </a:r>
            <a:r>
              <a:rPr lang="en-US" sz="1200" b="1" kern="1200" dirty="0" err="1">
                <a:solidFill>
                  <a:schemeClr val="tx1"/>
                </a:solidFill>
                <a:effectLst/>
                <a:latin typeface="+mn-lt"/>
                <a:ea typeface="+mn-ea"/>
                <a:cs typeface="+mn-cs"/>
              </a:rPr>
              <a:t>p</a:t>
            </a:r>
            <a:r>
              <a:rPr lang="en-US" sz="1200" strike="sngStrike" kern="1200" dirty="0" err="1">
                <a:solidFill>
                  <a:schemeClr val="tx1"/>
                </a:solidFill>
                <a:effectLst/>
                <a:latin typeface="+mn-lt"/>
                <a:ea typeface="+mn-ea"/>
                <a:cs typeface="+mn-cs"/>
              </a:rPr>
              <a:t>P</a:t>
            </a:r>
            <a:r>
              <a:rPr lang="en-US" sz="1200" kern="1200" dirty="0" err="1">
                <a:solidFill>
                  <a:schemeClr val="tx1"/>
                </a:solidFill>
                <a:effectLst/>
                <a:latin typeface="+mn-lt"/>
                <a:ea typeface="+mn-ea"/>
                <a:cs typeface="+mn-cs"/>
              </a:rPr>
              <a:t>eople</a:t>
            </a:r>
            <a:r>
              <a:rPr lang="en-US" sz="1200" kern="1200" dirty="0">
                <a:solidFill>
                  <a:schemeClr val="tx1"/>
                </a:solidFill>
                <a:effectLst/>
                <a:latin typeface="+mn-lt"/>
                <a:ea typeface="+mn-ea"/>
                <a:cs typeface="+mn-cs"/>
              </a:rPr>
              <a:t> are standing </a:t>
            </a:r>
            <a:r>
              <a:rPr lang="en-US" sz="1200" b="1" kern="1200" dirty="0">
                <a:solidFill>
                  <a:schemeClr val="tx1"/>
                </a:solidFill>
                <a:effectLst/>
                <a:latin typeface="+mn-lt"/>
                <a:ea typeface="+mn-ea"/>
                <a:cs typeface="+mn-cs"/>
              </a:rPr>
              <a:t>behind a wall.  They are watching the workers.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They are dressed up</a:t>
            </a:r>
            <a:r>
              <a:rPr lang="en-US" sz="1200" kern="1200" dirty="0">
                <a:solidFill>
                  <a:schemeClr val="tx1"/>
                </a:solidFill>
                <a:effectLst/>
                <a:latin typeface="+mn-lt"/>
                <a:ea typeface="+mn-ea"/>
                <a:cs typeface="+mn-cs"/>
              </a:rPr>
              <a:t> even though they are in a factory. </a:t>
            </a:r>
            <a:r>
              <a:rPr lang="en-US" sz="1200" b="1" kern="1200" dirty="0">
                <a:solidFill>
                  <a:schemeClr val="tx1"/>
                </a:solidFill>
                <a:effectLst/>
                <a:latin typeface="+mn-lt"/>
                <a:ea typeface="+mn-ea"/>
                <a:cs typeface="+mn-cs"/>
              </a:rPr>
              <a:t>What evidence can you use to support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notice that </a:t>
            </a:r>
            <a:r>
              <a:rPr lang="en-US" sz="1200" b="1" kern="1200" dirty="0" err="1">
                <a:solidFill>
                  <a:schemeClr val="tx1"/>
                </a:solidFill>
                <a:effectLst/>
                <a:latin typeface="+mn-lt"/>
                <a:ea typeface="+mn-ea"/>
                <a:cs typeface="+mn-cs"/>
              </a:rPr>
              <a:t>t</a:t>
            </a:r>
            <a:r>
              <a:rPr lang="en-US" sz="1200" strike="sngStrike"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he</a:t>
            </a:r>
            <a:r>
              <a:rPr lang="en-US" sz="1200" kern="1200" dirty="0">
                <a:solidFill>
                  <a:schemeClr val="tx1"/>
                </a:solidFill>
                <a:effectLst/>
                <a:latin typeface="+mn-lt"/>
                <a:ea typeface="+mn-ea"/>
                <a:cs typeface="+mn-cs"/>
              </a:rPr>
              <a:t> man has a hammer.  </a:t>
            </a:r>
            <a:r>
              <a:rPr lang="en-US" sz="1200" b="1" kern="1200" dirty="0">
                <a:solidFill>
                  <a:schemeClr val="tx1"/>
                </a:solidFill>
                <a:effectLst/>
                <a:latin typeface="+mn-lt"/>
                <a:ea typeface="+mn-ea"/>
                <a:cs typeface="+mn-cs"/>
              </a:rPr>
              <a:t>It looks like </a:t>
            </a:r>
            <a:r>
              <a:rPr lang="en-US" sz="1200" b="1" kern="1200" dirty="0" err="1">
                <a:solidFill>
                  <a:schemeClr val="tx1"/>
                </a:solidFill>
                <a:effectLst/>
                <a:latin typeface="+mn-lt"/>
                <a:ea typeface="+mn-ea"/>
                <a:cs typeface="+mn-cs"/>
              </a:rPr>
              <a:t>h</a:t>
            </a:r>
            <a:r>
              <a:rPr lang="en-US" sz="1200" strike="sngStrike" kern="1200" dirty="0" err="1">
                <a:solidFill>
                  <a:schemeClr val="tx1"/>
                </a:solidFill>
                <a:effectLst/>
                <a:latin typeface="+mn-lt"/>
                <a:ea typeface="+mn-ea"/>
                <a:cs typeface="+mn-cs"/>
              </a:rPr>
              <a:t>H</a:t>
            </a:r>
            <a:r>
              <a:rPr lang="en-US" sz="1200" kern="1200" dirty="0" err="1">
                <a:solidFill>
                  <a:schemeClr val="tx1"/>
                </a:solidFill>
                <a:effectLst/>
                <a:latin typeface="+mn-lt"/>
                <a:ea typeface="+mn-ea"/>
                <a:cs typeface="+mn-cs"/>
              </a:rPr>
              <a:t>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hammering on the wheel.  </a:t>
            </a:r>
            <a:r>
              <a:rPr lang="en-US" sz="1200" b="1" kern="1200" dirty="0">
                <a:solidFill>
                  <a:schemeClr val="tx1"/>
                </a:solidFill>
                <a:effectLst/>
                <a:latin typeface="+mn-lt"/>
                <a:ea typeface="+mn-ea"/>
                <a:cs typeface="+mn-cs"/>
              </a:rPr>
              <a:t>The men in the back of the picture are putting on the steering wheels.  </a:t>
            </a:r>
            <a:r>
              <a:rPr lang="en-US" sz="1200" kern="1200" dirty="0">
                <a:solidFill>
                  <a:schemeClr val="tx1"/>
                </a:solidFill>
                <a:effectLst/>
                <a:latin typeface="+mn-lt"/>
                <a:ea typeface="+mn-ea"/>
                <a:cs typeface="+mn-cs"/>
              </a:rPr>
              <a:t>What can you add to your claim?</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 </a:t>
            </a:r>
            <a:r>
              <a:rPr lang="en-US" sz="1200" b="1" kern="1200" dirty="0" err="1">
                <a:solidFill>
                  <a:schemeClr val="tx1"/>
                </a:solidFill>
                <a:effectLst/>
                <a:latin typeface="+mn-lt"/>
                <a:ea typeface="+mn-ea"/>
                <a:cs typeface="+mn-cs"/>
              </a:rPr>
              <a:t>t</a:t>
            </a:r>
            <a:r>
              <a:rPr lang="en-US" sz="1200" strike="sngStrike"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here</a:t>
            </a:r>
            <a:r>
              <a:rPr lang="en-US" sz="1200" kern="1200" dirty="0">
                <a:solidFill>
                  <a:schemeClr val="tx1"/>
                </a:solidFill>
                <a:effectLst/>
                <a:latin typeface="+mn-lt"/>
                <a:ea typeface="+mn-ea"/>
                <a:cs typeface="+mn-cs"/>
              </a:rPr>
              <a:t> are two boys hanging </a:t>
            </a:r>
            <a:r>
              <a:rPr lang="en-US" sz="1200" b="1" kern="1200" dirty="0">
                <a:solidFill>
                  <a:schemeClr val="tx1"/>
                </a:solidFill>
                <a:effectLst/>
                <a:latin typeface="+mn-lt"/>
                <a:ea typeface="+mn-ea"/>
                <a:cs typeface="+mn-cs"/>
              </a:rPr>
              <a:t>on the wall </a:t>
            </a:r>
            <a:r>
              <a:rPr lang="en-US" sz="1200" kern="1200" dirty="0">
                <a:solidFill>
                  <a:schemeClr val="tx1"/>
                </a:solidFill>
                <a:effectLst/>
                <a:latin typeface="+mn-lt"/>
                <a:ea typeface="+mn-ea"/>
                <a:cs typeface="+mn-cs"/>
              </a:rPr>
              <a:t>looking at the </a:t>
            </a:r>
            <a:r>
              <a:rPr lang="en-US" sz="1200" b="1" kern="1200" dirty="0">
                <a:solidFill>
                  <a:schemeClr val="tx1"/>
                </a:solidFill>
                <a:effectLst/>
                <a:latin typeface="+mn-lt"/>
                <a:ea typeface="+mn-ea"/>
                <a:cs typeface="+mn-cs"/>
              </a:rPr>
              <a:t>workers building </a:t>
            </a:r>
            <a:r>
              <a:rPr lang="en-US" sz="1200" kern="1200" dirty="0">
                <a:solidFill>
                  <a:schemeClr val="tx1"/>
                </a:solidFill>
                <a:effectLst/>
                <a:latin typeface="+mn-lt"/>
                <a:ea typeface="+mn-ea"/>
                <a:cs typeface="+mn-cs"/>
              </a:rPr>
              <a:t>cars.  Now what do you think is happening in the visual text?</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what is happening is that men are building cars on</a:t>
            </a:r>
            <a:r>
              <a:rPr lang="en-US" sz="1200" kern="1200" dirty="0">
                <a:solidFill>
                  <a:schemeClr val="tx1"/>
                </a:solidFill>
                <a:effectLst/>
                <a:latin typeface="+mn-lt"/>
                <a:ea typeface="+mn-ea"/>
                <a:cs typeface="+mn-cs"/>
              </a:rPr>
              <a:t> </a:t>
            </a:r>
            <a:r>
              <a:rPr lang="en-US" sz="1200" strike="sngStrike" kern="1200" dirty="0">
                <a:solidFill>
                  <a:schemeClr val="tx1"/>
                </a:solidFill>
                <a:effectLst/>
                <a:latin typeface="+mn-lt"/>
                <a:ea typeface="+mn-ea"/>
                <a:cs typeface="+mn-cs"/>
              </a:rPr>
              <a:t>There is</a:t>
            </a:r>
            <a:r>
              <a:rPr lang="en-US" sz="1200" kern="1200" dirty="0">
                <a:solidFill>
                  <a:schemeClr val="tx1"/>
                </a:solidFill>
                <a:effectLst/>
                <a:latin typeface="+mn-lt"/>
                <a:ea typeface="+mn-ea"/>
                <a:cs typeface="+mn-cs"/>
              </a:rPr>
              <a:t> an assembly line.  What do you think is happening in the visual text?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what is happening is that the </a:t>
            </a:r>
            <a:r>
              <a:rPr lang="en-US" sz="1200" strike="sngStrike" kern="1200" dirty="0">
                <a:solidFill>
                  <a:schemeClr val="tx1"/>
                </a:solidFill>
                <a:effectLst/>
                <a:latin typeface="+mn-lt"/>
                <a:ea typeface="+mn-ea"/>
                <a:cs typeface="+mn-cs"/>
              </a:rPr>
              <a:t>There are</a:t>
            </a:r>
            <a:r>
              <a:rPr lang="en-US" sz="1200" kern="1200" dirty="0">
                <a:solidFill>
                  <a:schemeClr val="tx1"/>
                </a:solidFill>
                <a:effectLst/>
                <a:latin typeface="+mn-lt"/>
                <a:ea typeface="+mn-ea"/>
                <a:cs typeface="+mn-cs"/>
              </a:rPr>
              <a:t> dressed up people are on a </a:t>
            </a:r>
            <a:r>
              <a:rPr lang="en-US" sz="1200" b="1" kern="1200" dirty="0">
                <a:solidFill>
                  <a:schemeClr val="tx1"/>
                </a:solidFill>
                <a:effectLst/>
                <a:latin typeface="+mn-lt"/>
                <a:ea typeface="+mn-ea"/>
                <a:cs typeface="+mn-cs"/>
              </a:rPr>
              <a:t>factory</a:t>
            </a:r>
            <a:r>
              <a:rPr lang="en-US" sz="1200" kern="1200" dirty="0">
                <a:solidFill>
                  <a:schemeClr val="tx1"/>
                </a:solidFill>
                <a:effectLst/>
                <a:latin typeface="+mn-lt"/>
                <a:ea typeface="+mn-ea"/>
                <a:cs typeface="+mn-cs"/>
              </a:rPr>
              <a:t> tour.</a:t>
            </a:r>
          </a:p>
          <a:p>
            <a:r>
              <a:rPr lang="en-US" sz="1200" kern="1200" dirty="0">
                <a:solidFill>
                  <a:schemeClr val="tx1"/>
                </a:solidFill>
                <a:effectLst/>
                <a:latin typeface="+mn-lt"/>
                <a:ea typeface="+mn-ea"/>
                <a:cs typeface="+mn-cs"/>
              </a:rPr>
              <a:t> </a:t>
            </a:r>
          </a:p>
          <a:p>
            <a:pPr lvl="0" fontAlgn="base"/>
            <a:r>
              <a:rPr lang="en-US" sz="1200" kern="1200">
                <a:solidFill>
                  <a:schemeClr val="tx1"/>
                </a:solidFill>
                <a:effectLst/>
                <a:latin typeface="+mn-lt"/>
                <a:ea typeface="+mn-ea"/>
                <a:cs typeface="+mn-cs"/>
              </a:rPr>
              <a:t> Refer to class revised </a:t>
            </a:r>
            <a:r>
              <a:rPr lang="en-US" sz="1200" b="1" kern="1200">
                <a:solidFill>
                  <a:schemeClr val="tx1"/>
                </a:solidFill>
                <a:effectLst/>
                <a:latin typeface="+mn-lt"/>
                <a:ea typeface="+mn-ea"/>
                <a:cs typeface="+mn-cs"/>
              </a:rPr>
              <a:t>Non-Model</a:t>
            </a:r>
            <a:r>
              <a:rPr lang="en-US" sz="1200" kern="1200">
                <a:solidFill>
                  <a:schemeClr val="tx1"/>
                </a:solidFill>
                <a:effectLst/>
                <a:latin typeface="+mn-lt"/>
                <a:ea typeface="+mn-ea"/>
                <a:cs typeface="+mn-cs"/>
              </a:rPr>
              <a:t>, have pairs read.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FORTIFY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1708156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85809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511102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7494702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348707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FORTIFY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FORTIFY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677959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54</a:t>
            </a:fld>
            <a:endParaRPr lang="en-US"/>
          </a:p>
        </p:txBody>
      </p:sp>
    </p:spTree>
    <p:extLst>
      <p:ext uri="{BB962C8B-B14F-4D97-AF65-F5344CB8AC3E}">
        <p14:creationId xmlns:p14="http://schemas.microsoft.com/office/powerpoint/2010/main" val="1176265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3.emf"/><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3.emf"/><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5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emf"/><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a:t>Start Smart 1.0</a:t>
            </a:r>
            <a:endParaRPr lang="en-US" sz="2000" dirty="0"/>
          </a:p>
        </p:txBody>
      </p:sp>
      <p:sp>
        <p:nvSpPr>
          <p:cNvPr id="3" name="Subtitle 2"/>
          <p:cNvSpPr>
            <a:spLocks noGrp="1"/>
          </p:cNvSpPr>
          <p:nvPr>
            <p:ph type="subTitle" idx="1"/>
          </p:nvPr>
        </p:nvSpPr>
        <p:spPr>
          <a:xfrm>
            <a:off x="825038" y="4455621"/>
            <a:ext cx="7543800" cy="1143000"/>
          </a:xfrm>
        </p:spPr>
        <p:txBody>
          <a:bodyPr>
            <a:normAutofit fontScale="77500" lnSpcReduction="20000"/>
          </a:bodyPr>
          <a:lstStyle/>
          <a:p>
            <a:r>
              <a:rPr lang="en-US" sz="4800">
                <a:solidFill>
                  <a:schemeClr val="tx1"/>
                </a:solidFill>
              </a:rPr>
              <a:t>2</a:t>
            </a:r>
            <a:r>
              <a:rPr lang="en-US" sz="4800" baseline="30000">
                <a:solidFill>
                  <a:schemeClr val="tx1"/>
                </a:solidFill>
              </a:rPr>
              <a:t>nd</a:t>
            </a:r>
            <a:r>
              <a:rPr lang="en-US" sz="4800">
                <a:solidFill>
                  <a:schemeClr val="tx1"/>
                </a:solidFill>
              </a:rPr>
              <a:t> Grade</a:t>
            </a:r>
          </a:p>
          <a:p>
            <a:r>
              <a:rPr lang="en-US" sz="4800">
                <a:solidFill>
                  <a:schemeClr val="tx1"/>
                </a:solidFill>
              </a:rPr>
              <a:t>Lesson 8</a:t>
            </a:r>
            <a:endParaRPr lang="en-US" sz="4800" dirty="0">
              <a:solidFill>
                <a:schemeClr val="tx1"/>
              </a:solidFill>
            </a:endParaRP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0EDC1AD4-F127-B542-A4C5-473FEA99B3C4}"/>
              </a:ext>
            </a:extLst>
          </p:cNvPr>
          <p:cNvPicPr>
            <a:picLocks noChangeAspect="1"/>
          </p:cNvPicPr>
          <p:nvPr/>
        </p:nvPicPr>
        <p:blipFill>
          <a:blip r:embed="rId6"/>
          <a:stretch>
            <a:fillRect/>
          </a:stretch>
        </p:blipFill>
        <p:spPr>
          <a:xfrm>
            <a:off x="3352339" y="1305099"/>
            <a:ext cx="2194867" cy="2840416"/>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4787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863144"/>
          </a:xfrm>
          <a:prstGeom prst="rect">
            <a:avLst/>
          </a:prstGeom>
          <a:noFill/>
        </p:spPr>
        <p:txBody>
          <a:bodyPr wrap="square" rtlCol="0">
            <a:spAutoFit/>
          </a:bodyPr>
          <a:lstStyle/>
          <a:p>
            <a:r>
              <a:rPr lang="en-US" sz="1500" b="1" dirty="0"/>
              <a:t>Partner A: </a:t>
            </a:r>
            <a:r>
              <a:rPr lang="en-US" sz="1500" dirty="0"/>
              <a:t>I think what is happening is men in a factory are building cars. What do you think is happening in the visual text? </a:t>
            </a:r>
          </a:p>
          <a:p>
            <a:endParaRPr lang="en-US" sz="1500" dirty="0"/>
          </a:p>
          <a:p>
            <a:r>
              <a:rPr lang="en-US" sz="1500" b="1" dirty="0"/>
              <a:t>Partner A:  </a:t>
            </a:r>
            <a:r>
              <a:rPr lang="en-US" sz="1500" dirty="0"/>
              <a:t>I notice that the man is lifting the bottom part of a car and putting a pipe on it. One man is holding a steering wheel. Another man is carrying a steering wheel. What evidence can you use to support your claim? </a:t>
            </a:r>
          </a:p>
          <a:p>
            <a:endParaRPr lang="en-US" sz="1500" b="1" dirty="0"/>
          </a:p>
          <a:p>
            <a:r>
              <a:rPr lang="en-US" sz="1500" b="1" dirty="0"/>
              <a:t>Partner A: </a:t>
            </a:r>
            <a:r>
              <a:rPr lang="en-US" sz="1500" dirty="0"/>
              <a:t>I notice that the men are putting the steering wheels on the cars in the back of the picture. In the front, a man has a hammer. I think he is hammering on the wheel. What can you add to your claim? </a:t>
            </a:r>
          </a:p>
          <a:p>
            <a:endParaRPr lang="en-US" sz="1500" dirty="0"/>
          </a:p>
          <a:p>
            <a:r>
              <a:rPr lang="en-US" sz="1500" b="1" dirty="0"/>
              <a:t>Partner A: </a:t>
            </a:r>
            <a:r>
              <a:rPr lang="en-US" sz="1500" dirty="0"/>
              <a:t>I think what is happening is men in a factory are building cars on an assembly line. What do you think is happening in the visual text? </a:t>
            </a:r>
          </a:p>
          <a:p>
            <a:endParaRPr lang="en-US" sz="1500" dirty="0"/>
          </a:p>
        </p:txBody>
      </p:sp>
      <p:sp>
        <p:nvSpPr>
          <p:cNvPr id="5" name="TextBox 4"/>
          <p:cNvSpPr txBox="1"/>
          <p:nvPr/>
        </p:nvSpPr>
        <p:spPr>
          <a:xfrm>
            <a:off x="4591715" y="1052160"/>
            <a:ext cx="3619308" cy="5632311"/>
          </a:xfrm>
          <a:prstGeom prst="rect">
            <a:avLst/>
          </a:prstGeom>
          <a:noFill/>
        </p:spPr>
        <p:txBody>
          <a:bodyPr wrap="square" rtlCol="0">
            <a:spAutoFit/>
          </a:bodyPr>
          <a:lstStyle/>
          <a:p>
            <a:r>
              <a:rPr lang="en-US" sz="1500" b="1" dirty="0"/>
              <a:t>Partner B:  </a:t>
            </a:r>
            <a:r>
              <a:rPr lang="en-US" sz="1500" dirty="0"/>
              <a:t>I think what is happening is that people are watching workers build a car. What can you add to your claim? </a:t>
            </a:r>
          </a:p>
          <a:p>
            <a:endParaRPr lang="en-US" sz="1500" b="1" dirty="0"/>
          </a:p>
          <a:p>
            <a:r>
              <a:rPr lang="en-US" sz="1500" b="1" dirty="0"/>
              <a:t>Partner B: </a:t>
            </a:r>
            <a:r>
              <a:rPr lang="en-US" sz="1500" dirty="0"/>
              <a:t>I notice that the people are standing behind a small wall. They are wearing dress up clothes even though they are in a factory. They are looking at the workers. What evidence can you use to support your</a:t>
            </a:r>
            <a:br>
              <a:rPr lang="en-US" sz="1500" dirty="0"/>
            </a:br>
            <a:r>
              <a:rPr lang="en-US" sz="1500" dirty="0"/>
              <a:t>claim? </a:t>
            </a:r>
          </a:p>
          <a:p>
            <a:endParaRPr lang="en-US" sz="1500" dirty="0"/>
          </a:p>
          <a:p>
            <a:r>
              <a:rPr lang="en-US" sz="1500" b="1" dirty="0"/>
              <a:t>Partner B: </a:t>
            </a:r>
            <a:r>
              <a:rPr lang="en-US" sz="1500" dirty="0"/>
              <a:t>I notice that there are two boys hanging over the wall looking in the direction of the workers. I think that they are trying to get a closer look</a:t>
            </a:r>
            <a:br>
              <a:rPr lang="en-US" sz="1500" dirty="0"/>
            </a:br>
            <a:r>
              <a:rPr lang="en-US" sz="1500" dirty="0"/>
              <a:t>at the workers building the cars. Now what do you think is happening</a:t>
            </a:r>
            <a:br>
              <a:rPr lang="en-US" sz="1500" dirty="0"/>
            </a:br>
            <a:r>
              <a:rPr lang="en-US" sz="1500" dirty="0"/>
              <a:t>in the visual text? </a:t>
            </a:r>
          </a:p>
          <a:p>
            <a:endParaRPr lang="en-US" sz="1500" dirty="0"/>
          </a:p>
          <a:p>
            <a:r>
              <a:rPr lang="en-US" sz="1500" b="1" dirty="0"/>
              <a:t>Partner B</a:t>
            </a:r>
            <a:r>
              <a:rPr lang="en-US" sz="1500" dirty="0"/>
              <a:t>: I think what is happening is that the dressed up people are on a tour of the car factory.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91715" y="1183600"/>
            <a:ext cx="0" cy="505496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142875"/>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362" y="376636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821" y="522542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366351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5884"/>
            <a:ext cx="1199599" cy="1048469"/>
          </a:xfrm>
          <a:prstGeom prst="rect">
            <a:avLst/>
          </a:prstGeom>
        </p:spPr>
      </p:pic>
    </p:spTree>
    <p:extLst>
      <p:ext uri="{BB962C8B-B14F-4D97-AF65-F5344CB8AC3E}">
        <p14:creationId xmlns:p14="http://schemas.microsoft.com/office/powerpoint/2010/main" val="348815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490BA22C-D6DE-FB43-AA98-38AF0A56E4E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468438" y="385763"/>
            <a:ext cx="6561137" cy="5573712"/>
          </a:xfrm>
          <a:prstGeom prst="rect">
            <a:avLst/>
          </a:prstGeom>
          <a:ln w="38100">
            <a:solidFill>
              <a:srgbClr val="C0000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012C67E8-F6FA-7047-929A-D97D718D2E31}"/>
              </a:ext>
            </a:extLst>
          </p:cNvPr>
          <p:cNvPicPr>
            <a:picLocks noChangeAspect="1"/>
          </p:cNvPicPr>
          <p:nvPr/>
        </p:nvPicPr>
        <p:blipFill rotWithShape="1">
          <a:blip r:embed="rId6"/>
          <a:srcRect l="6895" t="11252" r="8630" b="16319"/>
          <a:stretch/>
        </p:blipFill>
        <p:spPr>
          <a:xfrm rot="5400000">
            <a:off x="4219715" y="658635"/>
            <a:ext cx="3850734" cy="5673389"/>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AD15E382-FF3B-6E44-9766-06D220E7B5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4805" y="455602"/>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201424"/>
          </a:xfrm>
          <a:prstGeom prst="rect">
            <a:avLst/>
          </a:prstGeom>
          <a:noFill/>
        </p:spPr>
        <p:txBody>
          <a:bodyPr wrap="square" rtlCol="0">
            <a:spAutoFit/>
          </a:bodyPr>
          <a:lstStyle/>
          <a:p>
            <a:r>
              <a:rPr lang="en-US" sz="1700" b="1" dirty="0"/>
              <a:t>Partner A: </a:t>
            </a:r>
            <a:r>
              <a:rPr lang="en-US" dirty="0"/>
              <a:t>The men build cars. </a:t>
            </a:r>
            <a:endParaRPr lang="en-US" sz="1600" dirty="0"/>
          </a:p>
          <a:p>
            <a:endParaRPr lang="en-US" sz="1700" dirty="0"/>
          </a:p>
          <a:p>
            <a:endParaRPr lang="en-US" sz="1700" dirty="0"/>
          </a:p>
          <a:p>
            <a:endParaRPr lang="en-US" sz="1700" dirty="0"/>
          </a:p>
          <a:p>
            <a:endParaRPr lang="en-US" sz="1700" dirty="0"/>
          </a:p>
          <a:p>
            <a:r>
              <a:rPr lang="en-US" sz="1700" b="1" dirty="0"/>
              <a:t>Partner A:  </a:t>
            </a:r>
            <a:r>
              <a:rPr lang="en-US" dirty="0"/>
              <a:t>A man is holding a steering wheel. </a:t>
            </a:r>
            <a:endParaRPr lang="en-US" sz="1600" dirty="0"/>
          </a:p>
          <a:p>
            <a:endParaRPr lang="en-US" sz="1700" b="1" dirty="0"/>
          </a:p>
          <a:p>
            <a:endParaRPr lang="en-US" sz="1700" b="1" dirty="0"/>
          </a:p>
          <a:p>
            <a:endParaRPr lang="en-US" sz="1700" b="1" dirty="0"/>
          </a:p>
          <a:p>
            <a:r>
              <a:rPr lang="en-US" sz="1700" b="1" dirty="0"/>
              <a:t>Partner A: </a:t>
            </a:r>
            <a:r>
              <a:rPr lang="en-US" dirty="0"/>
              <a:t>The man has a hammer. He is hammering on the wheel. What can you add to your claim? </a:t>
            </a:r>
            <a:endParaRPr lang="en-US" sz="1600" dirty="0"/>
          </a:p>
          <a:p>
            <a:endParaRPr lang="en-US" sz="1700" dirty="0"/>
          </a:p>
          <a:p>
            <a:endParaRPr lang="en-US" sz="1700" dirty="0"/>
          </a:p>
          <a:p>
            <a:r>
              <a:rPr lang="en-US" sz="1700" b="1" dirty="0"/>
              <a:t>Partner A: </a:t>
            </a:r>
            <a:r>
              <a:rPr lang="en-US" dirty="0"/>
              <a:t>There is an assembly line. What do you think is happening in the visual text? </a:t>
            </a:r>
            <a:endParaRPr lang="en-US" sz="1600" dirty="0"/>
          </a:p>
          <a:p>
            <a:endParaRPr lang="en-US" sz="1700" dirty="0"/>
          </a:p>
        </p:txBody>
      </p:sp>
      <p:sp>
        <p:nvSpPr>
          <p:cNvPr id="5" name="TextBox 4"/>
          <p:cNvSpPr txBox="1"/>
          <p:nvPr/>
        </p:nvSpPr>
        <p:spPr>
          <a:xfrm>
            <a:off x="4591715" y="1052160"/>
            <a:ext cx="3619308" cy="5509200"/>
          </a:xfrm>
          <a:prstGeom prst="rect">
            <a:avLst/>
          </a:prstGeom>
          <a:noFill/>
        </p:spPr>
        <p:txBody>
          <a:bodyPr wrap="square" rtlCol="0">
            <a:spAutoFit/>
          </a:bodyPr>
          <a:lstStyle/>
          <a:p>
            <a:r>
              <a:rPr lang="en-US" sz="1700" b="1" dirty="0"/>
              <a:t>Partner B:  </a:t>
            </a:r>
            <a:r>
              <a:rPr lang="en-US" dirty="0"/>
              <a:t>People watch workers. </a:t>
            </a:r>
            <a:endParaRPr lang="en-US" sz="1600" dirty="0"/>
          </a:p>
          <a:p>
            <a:endParaRPr lang="en-US" sz="1700" b="1" dirty="0"/>
          </a:p>
          <a:p>
            <a:endParaRPr lang="en-US" sz="1700" b="1" dirty="0"/>
          </a:p>
          <a:p>
            <a:endParaRPr lang="en-US" sz="1700" b="1" dirty="0"/>
          </a:p>
          <a:p>
            <a:r>
              <a:rPr lang="en-US" sz="1700" b="1" dirty="0"/>
              <a:t>Partner B: </a:t>
            </a:r>
            <a:r>
              <a:rPr lang="en-US" dirty="0"/>
              <a:t>People are standing even though they are in a factory. </a:t>
            </a:r>
            <a:endParaRPr lang="en-US" sz="1600" dirty="0"/>
          </a:p>
          <a:p>
            <a:endParaRPr lang="en-US" sz="1700" dirty="0"/>
          </a:p>
          <a:p>
            <a:endParaRPr lang="en-US" sz="1700" dirty="0"/>
          </a:p>
          <a:p>
            <a:endParaRPr lang="en-US" sz="1700" dirty="0"/>
          </a:p>
          <a:p>
            <a:endParaRPr lang="en-US" sz="1700" dirty="0"/>
          </a:p>
          <a:p>
            <a:r>
              <a:rPr lang="en-US" sz="1700" b="1" dirty="0"/>
              <a:t>Partner B: </a:t>
            </a:r>
            <a:r>
              <a:rPr lang="en-US" dirty="0"/>
              <a:t>There are two boys hanging looking at the cars. Now what do you think is happening in the visual text? </a:t>
            </a:r>
            <a:endParaRPr lang="en-US" sz="1600" dirty="0"/>
          </a:p>
          <a:p>
            <a:endParaRPr lang="en-US" sz="1700" dirty="0"/>
          </a:p>
          <a:p>
            <a:endParaRPr lang="en-US" sz="1700" dirty="0"/>
          </a:p>
          <a:p>
            <a:r>
              <a:rPr lang="en-US" sz="1700" b="1" dirty="0"/>
              <a:t>Partner B</a:t>
            </a:r>
            <a:r>
              <a:rPr lang="en-US" sz="1700" dirty="0"/>
              <a:t>: </a:t>
            </a:r>
            <a:r>
              <a:rPr lang="en-US" dirty="0"/>
              <a:t>There are dressed up people are on a tour. </a:t>
            </a:r>
            <a:endParaRPr lang="en-US" sz="1600" dirty="0"/>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7614"/>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034818"/>
            <a:ext cx="948679" cy="957629"/>
          </a:xfrm>
          <a:prstGeom prst="rect">
            <a:avLst/>
          </a:prstGeom>
        </p:spPr>
      </p:pic>
      <p:cxnSp>
        <p:nvCxnSpPr>
          <p:cNvPr id="20" name="Straight Connector 19"/>
          <p:cNvCxnSpPr>
            <a:cxnSpLocks/>
          </p:cNvCxnSpPr>
          <p:nvPr/>
        </p:nvCxnSpPr>
        <p:spPr>
          <a:xfrm>
            <a:off x="4532723" y="1183600"/>
            <a:ext cx="0" cy="4929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98475" y="50800"/>
            <a:ext cx="8645525"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1858" y="2076083"/>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697177"/>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511006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3438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0065"/>
            <a:ext cx="1199599" cy="1048469"/>
          </a:xfrm>
          <a:prstGeom prst="rect">
            <a:avLst/>
          </a:prstGeom>
        </p:spPr>
      </p:pic>
    </p:spTree>
    <p:extLst>
      <p:ext uri="{BB962C8B-B14F-4D97-AF65-F5344CB8AC3E}">
        <p14:creationId xmlns:p14="http://schemas.microsoft.com/office/powerpoint/2010/main" val="2404972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one CREATE, two CLARIFY and two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79614153-CD4A-7C4A-8B0C-25FBA7A09C0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5" name="Picture 14">
            <a:extLst>
              <a:ext uri="{FF2B5EF4-FFF2-40B4-BE49-F238E27FC236}">
                <a16:creationId xmlns:a16="http://schemas.microsoft.com/office/drawing/2014/main" id="{5D77B6EC-4564-DF47-B768-73CD0D9F59EE}"/>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561FECEC-CC00-FC4B-A973-6D131F45BEE3}"/>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7" name="Picture 16">
            <a:extLst>
              <a:ext uri="{FF2B5EF4-FFF2-40B4-BE49-F238E27FC236}">
                <a16:creationId xmlns:a16="http://schemas.microsoft.com/office/drawing/2014/main" id="{48C445EA-FF6D-F74F-BC09-1AFD367A7C26}"/>
              </a:ext>
            </a:extLst>
          </p:cNvPr>
          <p:cNvPicPr>
            <a:picLocks noChangeAspect="1"/>
          </p:cNvPicPr>
          <p:nvPr/>
        </p:nvPicPr>
        <p:blipFill rotWithShape="1">
          <a:blip r:embed="rId8"/>
          <a:srcRect r="50353" b="50752"/>
          <a:stretch/>
        </p:blipFill>
        <p:spPr>
          <a:xfrm rot="5400000">
            <a:off x="3668804" y="1165333"/>
            <a:ext cx="583420" cy="748551"/>
          </a:xfrm>
          <a:prstGeom prst="rect">
            <a:avLst/>
          </a:prstGeom>
          <a:ln>
            <a:solidFill>
              <a:schemeClr val="tx1"/>
            </a:solidFill>
          </a:ln>
        </p:spPr>
      </p:pic>
      <p:pic>
        <p:nvPicPr>
          <p:cNvPr id="18" name="Picture 17">
            <a:extLst>
              <a:ext uri="{FF2B5EF4-FFF2-40B4-BE49-F238E27FC236}">
                <a16:creationId xmlns:a16="http://schemas.microsoft.com/office/drawing/2014/main" id="{5051245B-A9C9-A644-A623-ED377CF78DB4}"/>
              </a:ext>
            </a:extLst>
          </p:cNvPr>
          <p:cNvPicPr>
            <a:picLocks noChangeAspect="1"/>
          </p:cNvPicPr>
          <p:nvPr/>
        </p:nvPicPr>
        <p:blipFill rotWithShape="1">
          <a:blip r:embed="rId8"/>
          <a:srcRect r="50353" b="50752"/>
          <a:stretch/>
        </p:blipFill>
        <p:spPr>
          <a:xfrm rot="5400000">
            <a:off x="3841441" y="1409088"/>
            <a:ext cx="576678" cy="739901"/>
          </a:xfrm>
          <a:prstGeom prst="rect">
            <a:avLst/>
          </a:prstGeom>
          <a:ln>
            <a:solidFill>
              <a:schemeClr val="tx1"/>
            </a:solidFill>
          </a:ln>
        </p:spPr>
      </p:pic>
    </p:spTree>
    <p:extLst>
      <p:ext uri="{BB962C8B-B14F-4D97-AF65-F5344CB8AC3E}">
        <p14:creationId xmlns:p14="http://schemas.microsoft.com/office/powerpoint/2010/main" val="40927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dissolve">
                                      <p:cBhvr>
                                        <p:cTn id="37" dur="500"/>
                                        <p:tgtEl>
                                          <p:spTgt spid="13">
                                            <p:txEl>
                                              <p:pRg st="0" end="0"/>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dissolve">
                                      <p:cBhvr>
                                        <p:cTn id="40" dur="500"/>
                                        <p:tgtEl>
                                          <p:spTgt spid="13">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par>
                                <p:cTn id="44" presetID="9"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dissolve">
                                      <p:cBhvr>
                                        <p:cTn id="49" dur="500"/>
                                        <p:tgtEl>
                                          <p:spTgt spid="3">
                                            <p:txEl>
                                              <p:pRg st="1" end="1"/>
                                            </p:txEl>
                                          </p:spTgt>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13">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5962" y="-14800"/>
            <a:ext cx="6403538" cy="1692771"/>
          </a:xfrm>
          <a:prstGeom prst="rect">
            <a:avLst/>
          </a:prstGeom>
        </p:spPr>
        <p:txBody>
          <a:bodyPr wrap="square">
            <a:spAutoFit/>
          </a:bodyPr>
          <a:lstStyle/>
          <a:p>
            <a:pPr algn="ctr"/>
            <a:r>
              <a:rPr lang="en-US" sz="2600" b="1" dirty="0"/>
              <a:t>Prompt: </a:t>
            </a:r>
            <a:r>
              <a:rPr lang="en-US" sz="2600" dirty="0"/>
              <a:t>What is happening in this visual text? Provide evidence from the text to support your claim.</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BD6029E9-E09D-4740-9EB7-11D707A938FF}"/>
              </a:ext>
            </a:extLst>
          </p:cNvPr>
          <p:cNvPicPr>
            <a:picLocks noChangeAspect="1"/>
          </p:cNvPicPr>
          <p:nvPr/>
        </p:nvPicPr>
        <p:blipFill rotWithShape="1">
          <a:blip r:embed="rId5"/>
          <a:srcRect l="4580" t="11848" r="6316" b="19002"/>
          <a:stretch/>
        </p:blipFill>
        <p:spPr>
          <a:xfrm rot="5400000">
            <a:off x="1920860" y="384326"/>
            <a:ext cx="4921925" cy="6711721"/>
          </a:xfrm>
          <a:prstGeom prst="rect">
            <a:avLst/>
          </a:prstGeom>
          <a:ln w="57150">
            <a:solidFill>
              <a:schemeClr val="tx1"/>
            </a:solidFill>
          </a:ln>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22888"/>
            <a:ext cx="4883783" cy="172615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2005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7">
            <a:extLst>
              <a:ext uri="{28A0092B-C50C-407E-A947-70E740481C1C}">
                <a14:useLocalDpi xmlns:a14="http://schemas.microsoft.com/office/drawing/2010/main" val="0"/>
              </a:ext>
            </a:extLst>
          </a:blip>
          <a:srcRect l="4019" t="11743" r="7970" b="18991"/>
          <a:stretch>
            <a:fillRect/>
          </a:stretch>
        </p:blipFill>
        <p:spPr>
          <a:xfrm>
            <a:off x="192585" y="1938150"/>
            <a:ext cx="5057841" cy="4296656"/>
          </a:xfrm>
          <a:prstGeom prst="rect">
            <a:avLst/>
          </a:prstGeom>
          <a:solidFill>
            <a:schemeClr val="bg1"/>
          </a:solidFill>
          <a:ln w="50800">
            <a:solidFill>
              <a:srgbClr val="C00000"/>
            </a:solidFill>
            <a:miter lim="800000"/>
            <a:headEnd/>
            <a:tailEnd/>
          </a:ln>
        </p:spPr>
      </p:pic>
      <p:pic>
        <p:nvPicPr>
          <p:cNvPr id="16" name="Picture 15">
            <a:extLst>
              <a:ext uri="{FF2B5EF4-FFF2-40B4-BE49-F238E27FC236}">
                <a16:creationId xmlns:a16="http://schemas.microsoft.com/office/drawing/2014/main" id="{0F323344-C6C6-4140-94A7-3C2E3DC27D8D}"/>
              </a:ext>
            </a:extLst>
          </p:cNvPr>
          <p:cNvPicPr>
            <a:picLocks noChangeAspect="1"/>
          </p:cNvPicPr>
          <p:nvPr/>
        </p:nvPicPr>
        <p:blipFill rotWithShape="1">
          <a:blip r:embed="rId8"/>
          <a:srcRect l="4580" t="11848" r="6316" b="19002"/>
          <a:stretch/>
        </p:blipFill>
        <p:spPr>
          <a:xfrm rot="5400000">
            <a:off x="5893384" y="2363112"/>
            <a:ext cx="2643986" cy="3605439"/>
          </a:xfrm>
          <a:prstGeom prst="rect">
            <a:avLst/>
          </a:prstGeom>
          <a:ln w="57150">
            <a:solidFill>
              <a:schemeClr val="tx1"/>
            </a:solidFill>
          </a:ln>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0" y="1744663"/>
            <a:ext cx="7543800" cy="4148137"/>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2</a:t>
            </a:r>
            <a:r>
              <a:rPr lang="en-US" sz="4800" baseline="30000" dirty="0">
                <a:solidFill>
                  <a:schemeClr val="tx1"/>
                </a:solidFill>
              </a:rPr>
              <a:t>nd</a:t>
            </a:r>
            <a:r>
              <a:rPr lang="en-US" sz="4800" dirty="0">
                <a:solidFill>
                  <a:schemeClr val="tx1"/>
                </a:solidFill>
              </a:rPr>
              <a:t> Grade</a:t>
            </a:r>
          </a:p>
          <a:p>
            <a:r>
              <a:rPr lang="en-US" sz="4800" dirty="0">
                <a:solidFill>
                  <a:schemeClr val="tx1"/>
                </a:solidFill>
              </a:rPr>
              <a:t>Lesson 9</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FORTIFY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16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1525" y="39687"/>
            <a:ext cx="7543800" cy="855662"/>
          </a:xfrm>
        </p:spPr>
        <p:txBody>
          <a:bodyPr/>
          <a:lstStyle/>
          <a:p>
            <a:pPr algn="ctr"/>
            <a:r>
              <a:rPr lang="en-US" b="1" dirty="0">
                <a:solidFill>
                  <a:schemeClr val="tx1"/>
                </a:solidFill>
              </a:rPr>
              <a:t>Prompt and Response Starters</a:t>
            </a:r>
          </a:p>
        </p:txBody>
      </p:sp>
      <p:sp>
        <p:nvSpPr>
          <p:cNvPr id="6" name="Content Placeholder 2">
            <a:extLst>
              <a:ext uri="{FF2B5EF4-FFF2-40B4-BE49-F238E27FC236}">
                <a16:creationId xmlns:a16="http://schemas.microsoft.com/office/drawing/2014/main" id="{6D8BF879-1EED-2345-B0EA-49002073E89D}"/>
              </a:ext>
            </a:extLst>
          </p:cNvPr>
          <p:cNvSpPr txBox="1">
            <a:spLocks/>
          </p:cNvSpPr>
          <p:nvPr/>
        </p:nvSpPr>
        <p:spPr>
          <a:xfrm>
            <a:off x="342900" y="1114424"/>
            <a:ext cx="4140200" cy="5061857"/>
          </a:xfrm>
          <a:prstGeom prst="rect">
            <a:avLst/>
          </a:prstGeom>
        </p:spPr>
        <p:style>
          <a:lnRef idx="2">
            <a:schemeClr val="dk1"/>
          </a:lnRef>
          <a:fillRef idx="1">
            <a:schemeClr val="lt1"/>
          </a:fillRef>
          <a:effectRef idx="0">
            <a:schemeClr val="dk1"/>
          </a:effectRef>
          <a:fontRef idx="minor">
            <a:schemeClr val="dk1"/>
          </a:fontRef>
        </p:style>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marL="0" indent="0">
              <a:buFont typeface="Calibri" panose="020F0502020204030204" pitchFamily="34" charset="0"/>
              <a:buNone/>
            </a:pPr>
            <a:r>
              <a:rPr lang="en-US" sz="3500" b="1">
                <a:latin typeface="Calibri"/>
                <a:cs typeface="Calibri"/>
              </a:rPr>
              <a:t>Prompt Starters: </a:t>
            </a:r>
            <a:r>
              <a:rPr lang="en-US" sz="3500">
                <a:latin typeface="Calibri"/>
                <a:cs typeface="Calibri"/>
              </a:rPr>
              <a:t>	</a:t>
            </a:r>
          </a:p>
          <a:p>
            <a:r>
              <a:rPr lang="en-US" sz="2800">
                <a:latin typeface="Calibri"/>
                <a:cs typeface="Calibri"/>
              </a:rPr>
              <a:t>How do you know…?</a:t>
            </a:r>
          </a:p>
          <a:p>
            <a:endParaRPr lang="en-US" sz="2800">
              <a:latin typeface="Calibri"/>
              <a:cs typeface="Calibri"/>
            </a:endParaRPr>
          </a:p>
          <a:p>
            <a:r>
              <a:rPr lang="en-US" sz="2800">
                <a:latin typeface="Calibri"/>
                <a:cs typeface="Calibri"/>
              </a:rPr>
              <a:t>What is happening…?</a:t>
            </a:r>
          </a:p>
          <a:p>
            <a:endParaRPr lang="en-US" sz="2800">
              <a:latin typeface="Calibri"/>
              <a:cs typeface="Calibri"/>
            </a:endParaRPr>
          </a:p>
          <a:p>
            <a:r>
              <a:rPr lang="en-US" sz="2800">
                <a:latin typeface="Calibri"/>
                <a:cs typeface="Calibri"/>
              </a:rPr>
              <a:t>Where did you get that information?</a:t>
            </a:r>
          </a:p>
          <a:p>
            <a:endParaRPr lang="en-US" sz="2800">
              <a:latin typeface="Calibri"/>
              <a:cs typeface="Calibri"/>
            </a:endParaRPr>
          </a:p>
          <a:p>
            <a:r>
              <a:rPr lang="en-US" sz="2800">
                <a:latin typeface="Calibri"/>
                <a:cs typeface="Calibri"/>
              </a:rPr>
              <a:t>Show me in the text where…</a:t>
            </a:r>
          </a:p>
          <a:p>
            <a:pPr marL="0" indent="0">
              <a:buFont typeface="Calibri" panose="020F0502020204030204" pitchFamily="34" charset="0"/>
              <a:buNone/>
            </a:pPr>
            <a:r>
              <a:rPr lang="en-US" sz="3600">
                <a:latin typeface="Calibri"/>
                <a:cs typeface="Calibri"/>
              </a:rPr>
              <a:t>	</a:t>
            </a:r>
            <a:endParaRPr lang="en-US" sz="3600" dirty="0">
              <a:latin typeface="Calibri"/>
              <a:cs typeface="Calibri"/>
            </a:endParaRPr>
          </a:p>
        </p:txBody>
      </p:sp>
      <p:sp>
        <p:nvSpPr>
          <p:cNvPr id="7" name="Content Placeholder 2">
            <a:extLst>
              <a:ext uri="{FF2B5EF4-FFF2-40B4-BE49-F238E27FC236}">
                <a16:creationId xmlns:a16="http://schemas.microsoft.com/office/drawing/2014/main" id="{B9C7AEC5-16A0-6447-91AD-0404F8DC8814}"/>
              </a:ext>
            </a:extLst>
          </p:cNvPr>
          <p:cNvSpPr txBox="1">
            <a:spLocks/>
          </p:cNvSpPr>
          <p:nvPr/>
        </p:nvSpPr>
        <p:spPr>
          <a:xfrm>
            <a:off x="4718957" y="1139825"/>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I know because…</a:t>
            </a:r>
          </a:p>
          <a:p>
            <a:endParaRPr lang="en-US" sz="2800" dirty="0">
              <a:latin typeface="Calibri"/>
              <a:cs typeface="Calibri"/>
            </a:endParaRPr>
          </a:p>
          <a:p>
            <a:r>
              <a:rPr lang="en-US" sz="2800" dirty="0">
                <a:latin typeface="Calibri"/>
                <a:cs typeface="Calibri"/>
              </a:rPr>
              <a:t>I think ____, so____...</a:t>
            </a:r>
          </a:p>
          <a:p>
            <a:endParaRPr lang="en-US" sz="2800" dirty="0">
              <a:latin typeface="Calibri"/>
              <a:cs typeface="Calibri"/>
            </a:endParaRPr>
          </a:p>
          <a:p>
            <a:r>
              <a:rPr lang="en-US" sz="2800" dirty="0">
                <a:latin typeface="Calibri"/>
                <a:cs typeface="Calibri"/>
              </a:rPr>
              <a:t>I have seen this in…</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In the text…</a:t>
            </a:r>
          </a:p>
        </p:txBody>
      </p:sp>
    </p:spTree>
    <p:extLst>
      <p:ext uri="{BB962C8B-B14F-4D97-AF65-F5344CB8AC3E}">
        <p14:creationId xmlns:p14="http://schemas.microsoft.com/office/powerpoint/2010/main" val="863408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7A7320A6-5692-E241-A322-46D7081CE51B}"/>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3586797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2941055"/>
            <a:ext cx="3014663"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6F812778-4C33-5A46-A50A-3E41B1139B76}"/>
              </a:ext>
            </a:extLst>
          </p:cNvPr>
          <p:cNvPicPr>
            <a:picLocks noChangeAspect="1"/>
          </p:cNvPicPr>
          <p:nvPr/>
        </p:nvPicPr>
        <p:blipFill rotWithShape="1">
          <a:blip r:embed="rId4"/>
          <a:srcRect l="6895" t="11252" r="8630" b="16319"/>
          <a:stretch/>
        </p:blipFill>
        <p:spPr>
          <a:xfrm rot="5400000">
            <a:off x="4175470" y="631244"/>
            <a:ext cx="3850734" cy="5673389"/>
          </a:xfrm>
          <a:prstGeom prst="rect">
            <a:avLst/>
          </a:prstGeom>
          <a:ln w="5715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B515D722-BD12-CA42-B2F8-16BF583BD522}"/>
              </a:ext>
            </a:extLst>
          </p:cNvPr>
          <p:cNvPicPr>
            <a:picLocks noChangeAspect="1"/>
          </p:cNvPicPr>
          <p:nvPr/>
        </p:nvPicPr>
        <p:blipFill rotWithShape="1">
          <a:blip r:embed="rId6"/>
          <a:srcRect l="6895" t="11252" r="8630" b="16319"/>
          <a:stretch/>
        </p:blipFill>
        <p:spPr>
          <a:xfrm rot="5400000">
            <a:off x="4249211" y="702178"/>
            <a:ext cx="3850734" cy="5673389"/>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B061FAB6-0F9A-8648-8778-2AAF346529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8400" y="531596"/>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4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863144"/>
          </a:xfrm>
          <a:prstGeom prst="rect">
            <a:avLst/>
          </a:prstGeom>
          <a:noFill/>
        </p:spPr>
        <p:txBody>
          <a:bodyPr wrap="square" rtlCol="0">
            <a:spAutoFit/>
          </a:bodyPr>
          <a:lstStyle/>
          <a:p>
            <a:r>
              <a:rPr lang="en-US" sz="1500" b="1" dirty="0"/>
              <a:t>Partner A: </a:t>
            </a:r>
            <a:r>
              <a:rPr lang="en-US" sz="1500" dirty="0"/>
              <a:t>I think what is happening is men in a factory are building cars. What do you think is happening in the visual text? </a:t>
            </a:r>
          </a:p>
          <a:p>
            <a:endParaRPr lang="en-US" sz="1500" dirty="0"/>
          </a:p>
          <a:p>
            <a:r>
              <a:rPr lang="en-US" sz="1500" b="1" dirty="0"/>
              <a:t>Partner A:  </a:t>
            </a:r>
            <a:r>
              <a:rPr lang="en-US" sz="1500" dirty="0"/>
              <a:t>I notice that the man is lifting the bottom part of a car and putting a pipe on it. One man is holding a steering wheel. Another man is carrying a steering wheel. What evidence can you use to support your claim? </a:t>
            </a:r>
          </a:p>
          <a:p>
            <a:endParaRPr lang="en-US" sz="1500" b="1" dirty="0"/>
          </a:p>
          <a:p>
            <a:r>
              <a:rPr lang="en-US" sz="1500" b="1" dirty="0"/>
              <a:t>Partner A: </a:t>
            </a:r>
            <a:r>
              <a:rPr lang="en-US" sz="1500" dirty="0"/>
              <a:t>I notice that the men are putting the steering wheels on the cars in the back of the picture. In the front, a man has a hammer. I think he is hammering on the wheel. What can you add to your claim? </a:t>
            </a:r>
          </a:p>
          <a:p>
            <a:endParaRPr lang="en-US" sz="1500" dirty="0"/>
          </a:p>
          <a:p>
            <a:r>
              <a:rPr lang="en-US" sz="1500" b="1" dirty="0"/>
              <a:t>Partner A: </a:t>
            </a:r>
            <a:r>
              <a:rPr lang="en-US" sz="1500" dirty="0"/>
              <a:t>I think what is happening is men in a factory are building cars on an assembly line. What do you think is happening in the visual text? </a:t>
            </a:r>
          </a:p>
          <a:p>
            <a:endParaRPr lang="en-US" sz="1500" dirty="0"/>
          </a:p>
        </p:txBody>
      </p:sp>
      <p:sp>
        <p:nvSpPr>
          <p:cNvPr id="5" name="TextBox 4"/>
          <p:cNvSpPr txBox="1"/>
          <p:nvPr/>
        </p:nvSpPr>
        <p:spPr>
          <a:xfrm>
            <a:off x="4591715" y="1052160"/>
            <a:ext cx="3619308" cy="5401479"/>
          </a:xfrm>
          <a:prstGeom prst="rect">
            <a:avLst/>
          </a:prstGeom>
          <a:noFill/>
        </p:spPr>
        <p:txBody>
          <a:bodyPr wrap="square" rtlCol="0">
            <a:spAutoFit/>
          </a:bodyPr>
          <a:lstStyle/>
          <a:p>
            <a:r>
              <a:rPr lang="en-US" sz="1500" b="1" dirty="0"/>
              <a:t>Partner B:  </a:t>
            </a:r>
            <a:r>
              <a:rPr lang="en-US" sz="1500" dirty="0"/>
              <a:t>I think what is happening is that people are watching workers build a car. What can you add to your claim? </a:t>
            </a:r>
          </a:p>
          <a:p>
            <a:endParaRPr lang="en-US" sz="1500" b="1" dirty="0"/>
          </a:p>
          <a:p>
            <a:r>
              <a:rPr lang="en-US" sz="1500" b="1" dirty="0"/>
              <a:t>Partner B: </a:t>
            </a:r>
            <a:r>
              <a:rPr lang="en-US" sz="1500" dirty="0"/>
              <a:t>I notice that the people are standing behind a small wall. They are wearing dress up clothes even though they are in a factory. They are looking at the workers. What evidence can you use to support your claim? </a:t>
            </a:r>
          </a:p>
          <a:p>
            <a:endParaRPr lang="en-US" sz="1500" dirty="0"/>
          </a:p>
          <a:p>
            <a:r>
              <a:rPr lang="en-US" sz="1500" b="1" dirty="0"/>
              <a:t>Partner B: </a:t>
            </a:r>
            <a:r>
              <a:rPr lang="en-US" sz="1500" dirty="0"/>
              <a:t>I notice that there are two boys hanging over the wall looking in the direction of the workers. I think that they are trying to get a closer look</a:t>
            </a:r>
            <a:br>
              <a:rPr lang="en-US" sz="1500" dirty="0"/>
            </a:br>
            <a:r>
              <a:rPr lang="en-US" sz="1500" dirty="0"/>
              <a:t>at the workers building the cars. Now what do you think is happening</a:t>
            </a:r>
            <a:br>
              <a:rPr lang="en-US" sz="1500" dirty="0"/>
            </a:br>
            <a:r>
              <a:rPr lang="en-US" sz="1500" dirty="0"/>
              <a:t>in the visual text? </a:t>
            </a:r>
          </a:p>
          <a:p>
            <a:endParaRPr lang="en-US" sz="1500" dirty="0"/>
          </a:p>
          <a:p>
            <a:r>
              <a:rPr lang="en-US" sz="1500" b="1" dirty="0"/>
              <a:t>Partner B</a:t>
            </a:r>
            <a:r>
              <a:rPr lang="en-US" sz="1500" dirty="0"/>
              <a:t>: I think what is happening is that the dressed up people are on a tour of the car factory.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32723" y="1183600"/>
            <a:ext cx="0" cy="5164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72917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821" y="509140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289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34236"/>
            <a:ext cx="1199599" cy="1048469"/>
          </a:xfrm>
          <a:prstGeom prst="rect">
            <a:avLst/>
          </a:prstGeom>
        </p:spPr>
      </p:pic>
    </p:spTree>
    <p:extLst>
      <p:ext uri="{BB962C8B-B14F-4D97-AF65-F5344CB8AC3E}">
        <p14:creationId xmlns:p14="http://schemas.microsoft.com/office/powerpoint/2010/main" val="58887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863144"/>
          </a:xfrm>
          <a:prstGeom prst="rect">
            <a:avLst/>
          </a:prstGeom>
          <a:noFill/>
        </p:spPr>
        <p:txBody>
          <a:bodyPr wrap="square" rtlCol="0">
            <a:spAutoFit/>
          </a:bodyPr>
          <a:lstStyle/>
          <a:p>
            <a:r>
              <a:rPr lang="en-US" sz="1500" b="1" dirty="0"/>
              <a:t>Partner A: </a:t>
            </a:r>
            <a:r>
              <a:rPr lang="en-US" sz="1500" dirty="0"/>
              <a:t>I think what is happening is men in a factory are building cars. What do you think is happening in the visual text? </a:t>
            </a:r>
          </a:p>
          <a:p>
            <a:endParaRPr lang="en-US" sz="1500" dirty="0"/>
          </a:p>
          <a:p>
            <a:r>
              <a:rPr lang="en-US" sz="1500" b="1" dirty="0"/>
              <a:t>Partner A:  </a:t>
            </a:r>
            <a:r>
              <a:rPr lang="en-US" sz="1500" dirty="0"/>
              <a:t>I notice that the man is lifting the bottom part of a car and putting a pipe on it. One man is holding a steering wheel. Another man is carrying a steering wheel. What evidence can you use to support your claim? </a:t>
            </a:r>
          </a:p>
          <a:p>
            <a:endParaRPr lang="en-US" sz="1500" b="1" dirty="0"/>
          </a:p>
          <a:p>
            <a:r>
              <a:rPr lang="en-US" sz="1500" b="1" dirty="0"/>
              <a:t>Partner A: </a:t>
            </a:r>
            <a:r>
              <a:rPr lang="en-US" sz="1500" dirty="0"/>
              <a:t>I notice that the men are putting the steering wheels on the cars in the back of the picture. In the front, a man has a hammer. I think he is hammering on the wheel. What can you add to your claim? </a:t>
            </a:r>
          </a:p>
          <a:p>
            <a:endParaRPr lang="en-US" sz="1500" dirty="0"/>
          </a:p>
          <a:p>
            <a:r>
              <a:rPr lang="en-US" sz="1500" b="1" dirty="0"/>
              <a:t>Partner A: </a:t>
            </a:r>
            <a:r>
              <a:rPr lang="en-US" sz="1500" dirty="0"/>
              <a:t>I think what is happening is men in a factory are building cars on an assembly line. What do you think is happening in the visual text? </a:t>
            </a:r>
          </a:p>
          <a:p>
            <a:endParaRPr lang="en-US" sz="1500" dirty="0"/>
          </a:p>
        </p:txBody>
      </p:sp>
      <p:sp>
        <p:nvSpPr>
          <p:cNvPr id="5" name="TextBox 4"/>
          <p:cNvSpPr txBox="1"/>
          <p:nvPr/>
        </p:nvSpPr>
        <p:spPr>
          <a:xfrm>
            <a:off x="4591715" y="1052160"/>
            <a:ext cx="3619308" cy="5401479"/>
          </a:xfrm>
          <a:prstGeom prst="rect">
            <a:avLst/>
          </a:prstGeom>
          <a:noFill/>
        </p:spPr>
        <p:txBody>
          <a:bodyPr wrap="square" rtlCol="0">
            <a:spAutoFit/>
          </a:bodyPr>
          <a:lstStyle/>
          <a:p>
            <a:r>
              <a:rPr lang="en-US" sz="1500" b="1" dirty="0"/>
              <a:t>Partner B:  </a:t>
            </a:r>
            <a:r>
              <a:rPr lang="en-US" sz="1500" dirty="0"/>
              <a:t>I think what is happening is that people are watching workers build a car. What can you add to your claim? </a:t>
            </a:r>
          </a:p>
          <a:p>
            <a:endParaRPr lang="en-US" sz="1500" b="1" dirty="0"/>
          </a:p>
          <a:p>
            <a:r>
              <a:rPr lang="en-US" sz="1500" b="1" dirty="0"/>
              <a:t>Partner B: </a:t>
            </a:r>
            <a:r>
              <a:rPr lang="en-US" sz="1500" dirty="0"/>
              <a:t>I notice that the people are standing behind a small wall. They are wearing dress up clothes even though they are in a factory. They are looking at the workers. What evidence can you use to support your claim? </a:t>
            </a:r>
          </a:p>
          <a:p>
            <a:endParaRPr lang="en-US" sz="1500" dirty="0"/>
          </a:p>
          <a:p>
            <a:r>
              <a:rPr lang="en-US" sz="1500" b="1" dirty="0"/>
              <a:t>Partner B: </a:t>
            </a:r>
            <a:r>
              <a:rPr lang="en-US" sz="1500" dirty="0"/>
              <a:t>I notice that there are two boys hanging over the wall looking in the direction of the workers. I think that they are trying to get a closer look</a:t>
            </a:r>
            <a:br>
              <a:rPr lang="en-US" sz="1500" dirty="0"/>
            </a:br>
            <a:r>
              <a:rPr lang="en-US" sz="1500" dirty="0"/>
              <a:t>at the workers building the cars. Now what do you think is happening</a:t>
            </a:r>
            <a:br>
              <a:rPr lang="en-US" sz="1500" dirty="0"/>
            </a:br>
            <a:r>
              <a:rPr lang="en-US" sz="1500" dirty="0"/>
              <a:t>in the visual text? </a:t>
            </a:r>
          </a:p>
          <a:p>
            <a:endParaRPr lang="en-US" sz="1500" dirty="0"/>
          </a:p>
          <a:p>
            <a:r>
              <a:rPr lang="en-US" sz="1500" b="1" dirty="0"/>
              <a:t>Partner B</a:t>
            </a:r>
            <a:r>
              <a:rPr lang="en-US" sz="1500" dirty="0"/>
              <a:t>: I think what is happening is that the dressed up people are on a tour of the car factory.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0" y="66675"/>
            <a:ext cx="8899525" cy="927100"/>
          </a:xfrm>
        </p:spPr>
        <p:txBody>
          <a:bodyPr>
            <a:normAutofit/>
          </a:bodyPr>
          <a:lstStyle/>
          <a:p>
            <a:pPr algn="ctr"/>
            <a:r>
              <a:rPr lang="en-US" sz="2800" b="1" u="sng" dirty="0">
                <a:solidFill>
                  <a:schemeClr val="tx1"/>
                </a:solidFill>
              </a:rPr>
              <a:t>Understanding the Skill of FORTIFY</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2361" y="4187746"/>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39057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421761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5534255"/>
            <a:ext cx="1199599" cy="1048469"/>
          </a:xfrm>
          <a:prstGeom prst="rect">
            <a:avLst/>
          </a:prstGeom>
        </p:spPr>
      </p:pic>
      <p:cxnSp>
        <p:nvCxnSpPr>
          <p:cNvPr id="15" name="Straight Connector 14">
            <a:extLst>
              <a:ext uri="{FF2B5EF4-FFF2-40B4-BE49-F238E27FC236}">
                <a16:creationId xmlns:a16="http://schemas.microsoft.com/office/drawing/2014/main" id="{8CAF01D6-BCC6-9246-9F1D-C88C2FBD1CD3}"/>
              </a:ext>
            </a:extLst>
          </p:cNvPr>
          <p:cNvCxnSpPr>
            <a:cxnSpLocks/>
          </p:cNvCxnSpPr>
          <p:nvPr/>
        </p:nvCxnSpPr>
        <p:spPr>
          <a:xfrm>
            <a:off x="2108317" y="2467265"/>
            <a:ext cx="60852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398FB8-CD69-D14B-86FE-840BECD08C21}"/>
              </a:ext>
            </a:extLst>
          </p:cNvPr>
          <p:cNvCxnSpPr>
            <a:cxnSpLocks/>
          </p:cNvCxnSpPr>
          <p:nvPr/>
        </p:nvCxnSpPr>
        <p:spPr>
          <a:xfrm>
            <a:off x="3421626" y="2467265"/>
            <a:ext cx="102994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94EAE5-2DAE-394D-AEED-3CA1061F915A}"/>
              </a:ext>
            </a:extLst>
          </p:cNvPr>
          <p:cNvCxnSpPr>
            <a:cxnSpLocks/>
          </p:cNvCxnSpPr>
          <p:nvPr/>
        </p:nvCxnSpPr>
        <p:spPr>
          <a:xfrm>
            <a:off x="1282730" y="2684908"/>
            <a:ext cx="280958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9F85637-2108-004D-88AB-A22402703D51}"/>
              </a:ext>
            </a:extLst>
          </p:cNvPr>
          <p:cNvCxnSpPr>
            <a:cxnSpLocks/>
          </p:cNvCxnSpPr>
          <p:nvPr/>
        </p:nvCxnSpPr>
        <p:spPr>
          <a:xfrm>
            <a:off x="1282730" y="2919752"/>
            <a:ext cx="302450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570254-0BA4-3342-84C8-FA7147D18644}"/>
              </a:ext>
            </a:extLst>
          </p:cNvPr>
          <p:cNvCxnSpPr>
            <a:cxnSpLocks/>
          </p:cNvCxnSpPr>
          <p:nvPr/>
        </p:nvCxnSpPr>
        <p:spPr>
          <a:xfrm>
            <a:off x="1282730" y="3132114"/>
            <a:ext cx="280958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61D643-499C-9D4E-B0F6-CB7E236A9756}"/>
              </a:ext>
            </a:extLst>
          </p:cNvPr>
          <p:cNvCxnSpPr>
            <a:cxnSpLocks/>
          </p:cNvCxnSpPr>
          <p:nvPr/>
        </p:nvCxnSpPr>
        <p:spPr>
          <a:xfrm>
            <a:off x="1282730" y="3390015"/>
            <a:ext cx="302450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BC21891-064C-9948-B8F2-A1642E966571}"/>
              </a:ext>
            </a:extLst>
          </p:cNvPr>
          <p:cNvCxnSpPr>
            <a:cxnSpLocks/>
          </p:cNvCxnSpPr>
          <p:nvPr/>
        </p:nvCxnSpPr>
        <p:spPr>
          <a:xfrm>
            <a:off x="1282730" y="3609301"/>
            <a:ext cx="213889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C77C92C-7608-6141-98B4-757A397B1609}"/>
              </a:ext>
            </a:extLst>
          </p:cNvPr>
          <p:cNvCxnSpPr>
            <a:cxnSpLocks/>
          </p:cNvCxnSpPr>
          <p:nvPr/>
        </p:nvCxnSpPr>
        <p:spPr>
          <a:xfrm>
            <a:off x="5505268" y="2230204"/>
            <a:ext cx="63214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A2D3EC8-A8FD-F34D-8797-0C519B3378E5}"/>
              </a:ext>
            </a:extLst>
          </p:cNvPr>
          <p:cNvCxnSpPr/>
          <p:nvPr/>
        </p:nvCxnSpPr>
        <p:spPr>
          <a:xfrm>
            <a:off x="6950382" y="2467265"/>
            <a:ext cx="7185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1A078D8-3FE4-2A4C-9D54-8D7060964DD2}"/>
              </a:ext>
            </a:extLst>
          </p:cNvPr>
          <p:cNvCxnSpPr>
            <a:cxnSpLocks/>
          </p:cNvCxnSpPr>
          <p:nvPr/>
        </p:nvCxnSpPr>
        <p:spPr>
          <a:xfrm>
            <a:off x="4700488" y="2684908"/>
            <a:ext cx="320438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D1D576A-924C-6046-9242-6BE96B1D45C9}"/>
              </a:ext>
            </a:extLst>
          </p:cNvPr>
          <p:cNvCxnSpPr>
            <a:cxnSpLocks/>
          </p:cNvCxnSpPr>
          <p:nvPr/>
        </p:nvCxnSpPr>
        <p:spPr>
          <a:xfrm>
            <a:off x="4700488" y="2916423"/>
            <a:ext cx="1061860" cy="332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E8797C-E1C8-0A45-A4C5-C22000836C7C}"/>
              </a:ext>
            </a:extLst>
          </p:cNvPr>
          <p:cNvCxnSpPr>
            <a:cxnSpLocks/>
          </p:cNvCxnSpPr>
          <p:nvPr/>
        </p:nvCxnSpPr>
        <p:spPr>
          <a:xfrm>
            <a:off x="5380695" y="3152318"/>
            <a:ext cx="234001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9ECD55-BCB4-F344-944A-3950447BA3B3}"/>
              </a:ext>
            </a:extLst>
          </p:cNvPr>
          <p:cNvCxnSpPr>
            <a:cxnSpLocks/>
          </p:cNvCxnSpPr>
          <p:nvPr/>
        </p:nvCxnSpPr>
        <p:spPr>
          <a:xfrm>
            <a:off x="4700488" y="3390015"/>
            <a:ext cx="143692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1A77B0A-3309-B145-850F-101CB3D8CAE1}"/>
              </a:ext>
            </a:extLst>
          </p:cNvPr>
          <p:cNvCxnSpPr>
            <a:cxnSpLocks/>
          </p:cNvCxnSpPr>
          <p:nvPr/>
        </p:nvCxnSpPr>
        <p:spPr>
          <a:xfrm>
            <a:off x="2108317" y="4048126"/>
            <a:ext cx="60852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C2D0184-3F5E-8546-B7B1-4AEB32D23CD9}"/>
              </a:ext>
            </a:extLst>
          </p:cNvPr>
          <p:cNvCxnSpPr/>
          <p:nvPr/>
        </p:nvCxnSpPr>
        <p:spPr>
          <a:xfrm>
            <a:off x="3404000" y="4055194"/>
            <a:ext cx="7185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DAEF42E-F05C-DD45-9756-FD7597E65909}"/>
              </a:ext>
            </a:extLst>
          </p:cNvPr>
          <p:cNvCxnSpPr>
            <a:cxnSpLocks/>
          </p:cNvCxnSpPr>
          <p:nvPr/>
        </p:nvCxnSpPr>
        <p:spPr>
          <a:xfrm>
            <a:off x="1282730" y="4292298"/>
            <a:ext cx="316884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2662D5C-9B0E-A644-8292-627EA5E47D94}"/>
              </a:ext>
            </a:extLst>
          </p:cNvPr>
          <p:cNvCxnSpPr>
            <a:cxnSpLocks/>
          </p:cNvCxnSpPr>
          <p:nvPr/>
        </p:nvCxnSpPr>
        <p:spPr>
          <a:xfrm>
            <a:off x="1282730" y="4520074"/>
            <a:ext cx="181443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D988FE8-7FF0-F444-8D88-6146A0C25829}"/>
              </a:ext>
            </a:extLst>
          </p:cNvPr>
          <p:cNvCxnSpPr>
            <a:cxnSpLocks/>
          </p:cNvCxnSpPr>
          <p:nvPr/>
        </p:nvCxnSpPr>
        <p:spPr>
          <a:xfrm>
            <a:off x="3373801" y="4970392"/>
            <a:ext cx="107777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0583DB0-53AB-6540-B0D6-F9839854CAB2}"/>
              </a:ext>
            </a:extLst>
          </p:cNvPr>
          <p:cNvCxnSpPr>
            <a:cxnSpLocks/>
          </p:cNvCxnSpPr>
          <p:nvPr/>
        </p:nvCxnSpPr>
        <p:spPr>
          <a:xfrm>
            <a:off x="1282730" y="5200720"/>
            <a:ext cx="143411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D0E588CD-1034-F44F-AC31-4F05DFA5AD35}"/>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2245986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854319"/>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1962315"/>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1110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B133EFFE-AAF3-9540-8422-C4BA956565A5}"/>
              </a:ext>
            </a:extLst>
          </p:cNvPr>
          <p:cNvPicPr>
            <a:picLocks noChangeAspect="1"/>
          </p:cNvPicPr>
          <p:nvPr/>
        </p:nvPicPr>
        <p:blipFill rotWithShape="1">
          <a:blip r:embed="rId6"/>
          <a:srcRect l="6895" t="11252" r="8630" b="16319"/>
          <a:stretch/>
        </p:blipFill>
        <p:spPr>
          <a:xfrm rot="5400000">
            <a:off x="4249211" y="876350"/>
            <a:ext cx="3850734" cy="5673389"/>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82C14B9E-C8F8-304C-94CF-5992A87F4A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94805" y="455602"/>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9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201424"/>
          </a:xfrm>
          <a:prstGeom prst="rect">
            <a:avLst/>
          </a:prstGeom>
          <a:noFill/>
        </p:spPr>
        <p:txBody>
          <a:bodyPr wrap="square" rtlCol="0">
            <a:spAutoFit/>
          </a:bodyPr>
          <a:lstStyle/>
          <a:p>
            <a:r>
              <a:rPr lang="en-US" sz="1700" b="1" dirty="0"/>
              <a:t>Partner A: </a:t>
            </a:r>
            <a:r>
              <a:rPr lang="en-US" dirty="0"/>
              <a:t>The men build cars. </a:t>
            </a:r>
            <a:endParaRPr lang="en-US" sz="1600" dirty="0"/>
          </a:p>
          <a:p>
            <a:endParaRPr lang="en-US" sz="1700" dirty="0"/>
          </a:p>
          <a:p>
            <a:endParaRPr lang="en-US" sz="1700" dirty="0"/>
          </a:p>
          <a:p>
            <a:endParaRPr lang="en-US" sz="1700" dirty="0"/>
          </a:p>
          <a:p>
            <a:endParaRPr lang="en-US" sz="1700" dirty="0"/>
          </a:p>
          <a:p>
            <a:r>
              <a:rPr lang="en-US" sz="1700" b="1" dirty="0"/>
              <a:t>Partner A:  </a:t>
            </a:r>
            <a:r>
              <a:rPr lang="en-US" dirty="0"/>
              <a:t>A man is holding a steering wheel. </a:t>
            </a:r>
            <a:endParaRPr lang="en-US" sz="1600" dirty="0"/>
          </a:p>
          <a:p>
            <a:endParaRPr lang="en-US" sz="1700" b="1" dirty="0"/>
          </a:p>
          <a:p>
            <a:endParaRPr lang="en-US" sz="1700" b="1" dirty="0"/>
          </a:p>
          <a:p>
            <a:endParaRPr lang="en-US" sz="1700" b="1" dirty="0"/>
          </a:p>
          <a:p>
            <a:r>
              <a:rPr lang="en-US" sz="1700" b="1" dirty="0"/>
              <a:t>Partner A: </a:t>
            </a:r>
            <a:r>
              <a:rPr lang="en-US" dirty="0"/>
              <a:t>The man has a hammer. He is hammering on the wheel. What can you add to your claim? </a:t>
            </a:r>
            <a:endParaRPr lang="en-US" sz="1600" dirty="0"/>
          </a:p>
          <a:p>
            <a:endParaRPr lang="en-US" sz="1700" dirty="0"/>
          </a:p>
          <a:p>
            <a:endParaRPr lang="en-US" sz="1700" dirty="0"/>
          </a:p>
          <a:p>
            <a:r>
              <a:rPr lang="en-US" sz="1700" b="1" dirty="0"/>
              <a:t>Partner A: </a:t>
            </a:r>
            <a:r>
              <a:rPr lang="en-US" dirty="0"/>
              <a:t>There is an assembly line. What do you think is happening in the visual text? </a:t>
            </a:r>
            <a:endParaRPr lang="en-US" sz="1600" dirty="0"/>
          </a:p>
          <a:p>
            <a:endParaRPr lang="en-US" sz="1700" dirty="0"/>
          </a:p>
        </p:txBody>
      </p:sp>
      <p:sp>
        <p:nvSpPr>
          <p:cNvPr id="5" name="TextBox 4"/>
          <p:cNvSpPr txBox="1"/>
          <p:nvPr/>
        </p:nvSpPr>
        <p:spPr>
          <a:xfrm>
            <a:off x="4591715" y="1052160"/>
            <a:ext cx="3619308" cy="5509200"/>
          </a:xfrm>
          <a:prstGeom prst="rect">
            <a:avLst/>
          </a:prstGeom>
          <a:noFill/>
        </p:spPr>
        <p:txBody>
          <a:bodyPr wrap="square" rtlCol="0">
            <a:spAutoFit/>
          </a:bodyPr>
          <a:lstStyle/>
          <a:p>
            <a:r>
              <a:rPr lang="en-US" sz="1700" b="1" dirty="0"/>
              <a:t>Partner B:  </a:t>
            </a:r>
            <a:r>
              <a:rPr lang="en-US" dirty="0"/>
              <a:t>People watch workers. </a:t>
            </a:r>
            <a:endParaRPr lang="en-US" sz="1600" dirty="0"/>
          </a:p>
          <a:p>
            <a:endParaRPr lang="en-US" sz="1700" b="1" dirty="0"/>
          </a:p>
          <a:p>
            <a:endParaRPr lang="en-US" sz="1700" b="1" dirty="0"/>
          </a:p>
          <a:p>
            <a:endParaRPr lang="en-US" sz="1700" b="1" dirty="0"/>
          </a:p>
          <a:p>
            <a:r>
              <a:rPr lang="en-US" sz="1700" b="1" dirty="0"/>
              <a:t>Partner B: </a:t>
            </a:r>
            <a:r>
              <a:rPr lang="en-US" dirty="0"/>
              <a:t>People are standing even though they are in a factory. </a:t>
            </a:r>
            <a:endParaRPr lang="en-US" sz="1600" dirty="0"/>
          </a:p>
          <a:p>
            <a:endParaRPr lang="en-US" sz="1700" dirty="0"/>
          </a:p>
          <a:p>
            <a:endParaRPr lang="en-US" sz="1700" dirty="0"/>
          </a:p>
          <a:p>
            <a:endParaRPr lang="en-US" sz="1700" dirty="0"/>
          </a:p>
          <a:p>
            <a:endParaRPr lang="en-US" sz="1700" dirty="0"/>
          </a:p>
          <a:p>
            <a:r>
              <a:rPr lang="en-US" sz="1700" b="1" dirty="0"/>
              <a:t>Partner B: </a:t>
            </a:r>
            <a:r>
              <a:rPr lang="en-US" dirty="0"/>
              <a:t>There are two boys hanging looking at the cars. Now what do you think is happening in the visual text? </a:t>
            </a:r>
            <a:endParaRPr lang="en-US" sz="1600" dirty="0"/>
          </a:p>
          <a:p>
            <a:endParaRPr lang="en-US" sz="1700" dirty="0"/>
          </a:p>
          <a:p>
            <a:endParaRPr lang="en-US" sz="1700" dirty="0"/>
          </a:p>
          <a:p>
            <a:r>
              <a:rPr lang="en-US" sz="1700" b="1" dirty="0"/>
              <a:t>Partner B</a:t>
            </a:r>
            <a:r>
              <a:rPr lang="en-US" sz="1700" dirty="0"/>
              <a:t>: </a:t>
            </a:r>
            <a:r>
              <a:rPr lang="en-US" dirty="0"/>
              <a:t>There are dressed up people are on a tour. </a:t>
            </a:r>
            <a:endParaRPr lang="en-US" sz="1600" dirty="0"/>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7614"/>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034818"/>
            <a:ext cx="948679" cy="957629"/>
          </a:xfrm>
          <a:prstGeom prst="rect">
            <a:avLst/>
          </a:prstGeom>
        </p:spPr>
      </p:pic>
      <p:cxnSp>
        <p:nvCxnSpPr>
          <p:cNvPr id="20" name="Straight Connector 19"/>
          <p:cNvCxnSpPr>
            <a:cxnSpLocks/>
          </p:cNvCxnSpPr>
          <p:nvPr/>
        </p:nvCxnSpPr>
        <p:spPr>
          <a:xfrm>
            <a:off x="4503227" y="1183600"/>
            <a:ext cx="0" cy="4929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98475" y="63500"/>
            <a:ext cx="8645525"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648357"/>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105" y="520275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293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2752"/>
            <a:ext cx="1199599" cy="1048469"/>
          </a:xfrm>
          <a:prstGeom prst="rect">
            <a:avLst/>
          </a:prstGeom>
        </p:spPr>
      </p:pic>
    </p:spTree>
    <p:extLst>
      <p:ext uri="{BB962C8B-B14F-4D97-AF65-F5344CB8AC3E}">
        <p14:creationId xmlns:p14="http://schemas.microsoft.com/office/powerpoint/2010/main" val="41652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2A24D88C-32A2-1842-B149-AFD39A6DB528}"/>
              </a:ext>
            </a:extLst>
          </p:cNvPr>
          <p:cNvPicPr>
            <a:picLocks noChangeAspect="1"/>
          </p:cNvPicPr>
          <p:nvPr/>
        </p:nvPicPr>
        <p:blipFill>
          <a:blip r:embed="rId3"/>
          <a:stretch>
            <a:fillRect/>
          </a:stretch>
        </p:blipFill>
        <p:spPr>
          <a:xfrm>
            <a:off x="4170199" y="383457"/>
            <a:ext cx="4444350" cy="5751511"/>
          </a:xfrm>
          <a:prstGeom prst="rect">
            <a:avLst/>
          </a:prstGeom>
          <a:solidFill>
            <a:schemeClr val="bg1"/>
          </a:solidFill>
          <a:ln w="57150">
            <a:solidFill>
              <a:schemeClr val="tx1"/>
            </a:solidFill>
          </a:ln>
        </p:spPr>
      </p:pic>
      <p:sp>
        <p:nvSpPr>
          <p:cNvPr id="6" name="TextBox 5">
            <a:extLst>
              <a:ext uri="{FF2B5EF4-FFF2-40B4-BE49-F238E27FC236}">
                <a16:creationId xmlns:a16="http://schemas.microsoft.com/office/drawing/2014/main" id="{5B522253-7283-3948-B8B9-AC6F2FDEECA5}"/>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39-40 of Start Smart 1.0 Lessons or Teacher Resources at end of </a:t>
            </a:r>
          </a:p>
          <a:p>
            <a:r>
              <a:rPr lang="en-US" dirty="0"/>
              <a:t>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8587" y="2832096"/>
            <a:ext cx="3000375"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5">
            <a:extLst>
              <a:ext uri="{FF2B5EF4-FFF2-40B4-BE49-F238E27FC236}">
                <a16:creationId xmlns:a16="http://schemas.microsoft.com/office/drawing/2014/main" id="{97923BEF-6A55-5C45-B30D-E3372395649B}"/>
              </a:ext>
            </a:extLst>
          </p:cNvPr>
          <p:cNvPicPr>
            <a:picLocks noChangeAspect="1"/>
          </p:cNvPicPr>
          <p:nvPr/>
        </p:nvPicPr>
        <p:blipFill rotWithShape="1">
          <a:blip r:embed="rId4"/>
          <a:srcRect l="6027" t="13413" r="8088" b="16245"/>
          <a:stretch/>
        </p:blipFill>
        <p:spPr>
          <a:xfrm rot="5400000">
            <a:off x="4085474" y="680779"/>
            <a:ext cx="3840537" cy="5553535"/>
          </a:xfrm>
          <a:prstGeom prst="rect">
            <a:avLst/>
          </a:prstGeom>
          <a:ln w="50800">
            <a:solidFill>
              <a:schemeClr val="tx1"/>
            </a:solidFill>
          </a:ln>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FORTIFY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2</a:t>
            </a:r>
            <a:r>
              <a:rPr lang="en-US" sz="4800" baseline="30000" dirty="0">
                <a:solidFill>
                  <a:schemeClr val="tx1"/>
                </a:solidFill>
              </a:rPr>
              <a:t>nd</a:t>
            </a:r>
            <a:r>
              <a:rPr lang="en-US" sz="4800" dirty="0">
                <a:solidFill>
                  <a:schemeClr val="tx1"/>
                </a:solidFill>
              </a:rPr>
              <a:t> GRADE</a:t>
            </a:r>
          </a:p>
          <a:p>
            <a:r>
              <a:rPr lang="en-US" sz="4800" dirty="0">
                <a:solidFill>
                  <a:schemeClr val="tx1"/>
                </a:solidFill>
              </a:rPr>
              <a:t>Lesson 10</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A2D7603A-33BF-3B48-A78A-59C9C7714CAC}"/>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906685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84793" y="3018848"/>
            <a:ext cx="2654975" cy="2569934"/>
          </a:xfrm>
          <a:prstGeom prst="rect">
            <a:avLst/>
          </a:prstGeom>
        </p:spPr>
        <p:txBody>
          <a:bodyPr wrap="square">
            <a:spAutoFit/>
          </a:bodyPr>
          <a:lstStyle/>
          <a:p>
            <a:r>
              <a:rPr lang="en-US" sz="3200" b="1" dirty="0"/>
              <a:t>Prompt: </a:t>
            </a:r>
          </a:p>
          <a:p>
            <a:pPr algn="ctr"/>
            <a:r>
              <a:rPr lang="en-US" sz="2400" b="1"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2" y="118503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38FC8C5A-2052-2E4B-B7D8-C9EC591A286D}"/>
              </a:ext>
            </a:extLst>
          </p:cNvPr>
          <p:cNvPicPr>
            <a:picLocks noChangeAspect="1"/>
          </p:cNvPicPr>
          <p:nvPr/>
        </p:nvPicPr>
        <p:blipFill rotWithShape="1">
          <a:blip r:embed="rId4"/>
          <a:srcRect l="13984" t="10954" r="12342" b="16319"/>
          <a:stretch/>
        </p:blipFill>
        <p:spPr>
          <a:xfrm rot="5400000">
            <a:off x="3865891" y="481449"/>
            <a:ext cx="4040201" cy="6174464"/>
          </a:xfrm>
          <a:prstGeom prst="rect">
            <a:avLst/>
          </a:prstGeom>
          <a:ln w="57150">
            <a:solidFill>
              <a:schemeClr val="tx1"/>
            </a:solidFill>
          </a:ln>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855" y="768725"/>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863" y="1926456"/>
            <a:ext cx="1445364" cy="1648785"/>
          </a:xfrm>
          <a:prstGeom prst="rect">
            <a:avLst/>
          </a:prstGeom>
        </p:spPr>
      </p:pic>
      <p:sp>
        <p:nvSpPr>
          <p:cNvPr id="8" name="Rectangle 7"/>
          <p:cNvSpPr/>
          <p:nvPr/>
        </p:nvSpPr>
        <p:spPr>
          <a:xfrm>
            <a:off x="214856" y="354325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AF0F749D-7976-C345-883C-DA60EB2C4A68}"/>
              </a:ext>
            </a:extLst>
          </p:cNvPr>
          <p:cNvPicPr>
            <a:picLocks noChangeAspect="1"/>
          </p:cNvPicPr>
          <p:nvPr/>
        </p:nvPicPr>
        <p:blipFill rotWithShape="1">
          <a:blip r:embed="rId6"/>
          <a:srcRect l="13984" t="10954" r="12342" b="16319"/>
          <a:stretch/>
        </p:blipFill>
        <p:spPr>
          <a:xfrm rot="5400000">
            <a:off x="4239911" y="768501"/>
            <a:ext cx="3745231" cy="5723674"/>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04B9BB03-1388-104A-A1BD-6BF16C5E29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74857" y="542246"/>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23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632311"/>
          </a:xfrm>
          <a:prstGeom prst="rect">
            <a:avLst/>
          </a:prstGeom>
          <a:noFill/>
        </p:spPr>
        <p:txBody>
          <a:bodyPr wrap="square" rtlCol="0">
            <a:spAutoFit/>
          </a:bodyPr>
          <a:lstStyle/>
          <a:p>
            <a:r>
              <a:rPr lang="en-US" sz="1500" b="1" dirty="0"/>
              <a:t>Partner A: </a:t>
            </a:r>
            <a:r>
              <a:rPr lang="en-US" sz="1500" dirty="0"/>
              <a:t>I think what is happening is the man and his horse are bringing the children a library. What do you think is happening in the visual text?</a:t>
            </a:r>
            <a:br>
              <a:rPr lang="en-US" sz="1500" dirty="0"/>
            </a:br>
            <a:endParaRPr lang="en-US" sz="1500" dirty="0"/>
          </a:p>
          <a:p>
            <a:r>
              <a:rPr lang="en-US" sz="1500" b="1" dirty="0"/>
              <a:t>Partner A:</a:t>
            </a:r>
            <a:r>
              <a:rPr lang="en-US" sz="1500" dirty="0"/>
              <a:t>I notice that the man’s horse is carrying a shelf on its back. The shelves are full of books. It looks like he is talking to the little boy while he waits. What evidence can you use to support your claim?</a:t>
            </a:r>
            <a:br>
              <a:rPr lang="en-US" sz="1500" dirty="0"/>
            </a:br>
            <a:endParaRPr lang="en-US" sz="1500" b="1" dirty="0"/>
          </a:p>
          <a:p>
            <a:r>
              <a:rPr lang="en-US" sz="1500" b="1" dirty="0"/>
              <a:t>Partner A: </a:t>
            </a:r>
            <a:r>
              <a:rPr lang="en-US" sz="1500" dirty="0"/>
              <a:t>I notice that the older kids are reading large books like the ones on the man’s horse. What can you add to your claim?</a:t>
            </a:r>
            <a:br>
              <a:rPr lang="en-US" sz="1500" dirty="0"/>
            </a:br>
            <a:endParaRPr lang="en-US" sz="1500" dirty="0"/>
          </a:p>
          <a:p>
            <a:r>
              <a:rPr lang="en-US" sz="1500" b="1" dirty="0"/>
              <a:t>Partner A: </a:t>
            </a:r>
            <a:r>
              <a:rPr lang="en-US" sz="1500" dirty="0"/>
              <a:t>I think what is happening is the librarian is bringing the older </a:t>
            </a:r>
            <a:r>
              <a:rPr lang="en-US" sz="1500" b="1" dirty="0"/>
              <a:t>F </a:t>
            </a:r>
            <a:r>
              <a:rPr lang="en-US" sz="1500" dirty="0"/>
              <a:t>children books from his library on horseback. What do you think is happening in the visual text?</a:t>
            </a:r>
            <a:br>
              <a:rPr lang="en-US" sz="1500" dirty="0"/>
            </a:br>
            <a:endParaRPr lang="en-US" sz="1500" dirty="0"/>
          </a:p>
          <a:p>
            <a:endParaRPr lang="en-US" sz="1500" dirty="0"/>
          </a:p>
        </p:txBody>
      </p:sp>
      <p:sp>
        <p:nvSpPr>
          <p:cNvPr id="5" name="TextBox 4"/>
          <p:cNvSpPr txBox="1"/>
          <p:nvPr/>
        </p:nvSpPr>
        <p:spPr>
          <a:xfrm>
            <a:off x="4591715" y="1052160"/>
            <a:ext cx="3619308" cy="4939814"/>
          </a:xfrm>
          <a:prstGeom prst="rect">
            <a:avLst/>
          </a:prstGeom>
          <a:noFill/>
        </p:spPr>
        <p:txBody>
          <a:bodyPr wrap="square" rtlCol="0">
            <a:spAutoFit/>
          </a:bodyPr>
          <a:lstStyle/>
          <a:p>
            <a:pPr defTabSz="914400" eaLnBrk="0" fontAlgn="base" hangingPunct="0">
              <a:spcBef>
                <a:spcPct val="0"/>
              </a:spcBef>
              <a:spcAft>
                <a:spcPct val="0"/>
              </a:spcAft>
            </a:pPr>
            <a:r>
              <a:rPr lang="en-US" sz="1500" b="1" dirty="0"/>
              <a:t>Partner B: </a:t>
            </a:r>
            <a:r>
              <a:rPr lang="en-US" sz="1500" dirty="0"/>
              <a:t>I think what is happening is that the children are enjoying reading books together. What can you add to your claim? </a:t>
            </a:r>
          </a:p>
          <a:p>
            <a:pPr lvl="0" defTabSz="914400" eaLnBrk="0" fontAlgn="base" hangingPunct="0">
              <a:spcBef>
                <a:spcPct val="0"/>
              </a:spcBef>
              <a:spcAft>
                <a:spcPct val="0"/>
              </a:spcAft>
            </a:pPr>
            <a:endParaRPr lang="en-US" sz="1500" b="1" dirty="0"/>
          </a:p>
          <a:p>
            <a:r>
              <a:rPr lang="en-US" sz="1500" b="1" dirty="0"/>
              <a:t>Partner B:</a:t>
            </a:r>
            <a:r>
              <a:rPr lang="en-US" sz="1500" dirty="0"/>
              <a:t>I notice that there are older kids reading. Two boys are leaning together reading a book. One boy is pointing to something in the book. They look like they are focusing on the book. What evidence can you use to support your claim? </a:t>
            </a:r>
          </a:p>
          <a:p>
            <a:endParaRPr lang="en-US" sz="1500" b="1" dirty="0"/>
          </a:p>
          <a:p>
            <a:r>
              <a:rPr lang="en-US" sz="1500" b="1" dirty="0"/>
              <a:t>Partner B: </a:t>
            </a:r>
            <a:r>
              <a:rPr lang="en-US" sz="1500" dirty="0"/>
              <a:t>I notice that the three girls in the back are looking at a book, too.  Two are reading together and one is reading a large book by herself. Now what do you think is happening in the visual text?</a:t>
            </a:r>
          </a:p>
          <a:p>
            <a:endParaRPr lang="en-US" sz="1500" dirty="0"/>
          </a:p>
          <a:p>
            <a:r>
              <a:rPr lang="en-US" sz="1500" dirty="0"/>
              <a:t> </a:t>
            </a:r>
          </a:p>
          <a:p>
            <a:r>
              <a:rPr lang="en-US" sz="1500" b="1" dirty="0"/>
              <a:t>Partner B: </a:t>
            </a:r>
            <a:r>
              <a:rPr lang="en-US" sz="1500" dirty="0"/>
              <a:t>I think what is happening is that the older children are enjoying reading by sharing the library books.</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47471" y="1183600"/>
            <a:ext cx="0" cy="505496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34925"/>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491076"/>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04986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 y="2143087"/>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8" y="370705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 y="4978429"/>
            <a:ext cx="1199599" cy="1048469"/>
          </a:xfrm>
          <a:prstGeom prst="rect">
            <a:avLst/>
          </a:prstGeom>
        </p:spPr>
      </p:pic>
    </p:spTree>
    <p:extLst>
      <p:ext uri="{BB962C8B-B14F-4D97-AF65-F5344CB8AC3E}">
        <p14:creationId xmlns:p14="http://schemas.microsoft.com/office/powerpoint/2010/main" val="80064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D7D810C0-CB1E-9B4D-83CB-F5E3BFE3E7D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68537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775" y="913229"/>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82" y="2021225"/>
            <a:ext cx="1445364" cy="1648785"/>
          </a:xfrm>
          <a:prstGeom prst="rect">
            <a:avLst/>
          </a:prstGeom>
        </p:spPr>
      </p:pic>
      <p:sp>
        <p:nvSpPr>
          <p:cNvPr id="8" name="Rectangle 7"/>
          <p:cNvSpPr/>
          <p:nvPr/>
        </p:nvSpPr>
        <p:spPr>
          <a:xfrm>
            <a:off x="360267" y="367001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69608F13-2050-6548-AF62-B3DEA21780DB}"/>
              </a:ext>
            </a:extLst>
          </p:cNvPr>
          <p:cNvPicPr>
            <a:picLocks noChangeAspect="1"/>
          </p:cNvPicPr>
          <p:nvPr/>
        </p:nvPicPr>
        <p:blipFill rotWithShape="1">
          <a:blip r:embed="rId6"/>
          <a:srcRect l="13984" t="10954" r="12342" b="16319"/>
          <a:stretch/>
        </p:blipFill>
        <p:spPr>
          <a:xfrm rot="5400000">
            <a:off x="4353548" y="741576"/>
            <a:ext cx="3669578" cy="5608057"/>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E471945B-6A18-2C42-A1A3-526DEB84E7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62168" y="506829"/>
            <a:ext cx="812800" cy="812800"/>
          </a:xfrm>
          <a:prstGeom prst="rect">
            <a:avLst/>
          </a:prstGeom>
          <a:ln>
            <a:solidFill>
              <a:schemeClr val="accent1"/>
            </a:solidFill>
          </a:ln>
        </p:spPr>
      </p:pic>
    </p:spTree>
    <p:extLst>
      <p:ext uri="{BB962C8B-B14F-4D97-AF65-F5344CB8AC3E}">
        <p14:creationId xmlns:p14="http://schemas.microsoft.com/office/powerpoint/2010/main" val="26690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5062924"/>
          </a:xfrm>
          <a:prstGeom prst="rect">
            <a:avLst/>
          </a:prstGeom>
          <a:noFill/>
        </p:spPr>
        <p:txBody>
          <a:bodyPr wrap="square" rtlCol="0">
            <a:spAutoFit/>
          </a:bodyPr>
          <a:lstStyle/>
          <a:p>
            <a:r>
              <a:rPr lang="en-US" sz="1700" b="1" dirty="0"/>
              <a:t>Partner A: </a:t>
            </a:r>
            <a:r>
              <a:rPr lang="en-US" sz="1700" dirty="0"/>
              <a:t>The man and his horse are bringing the children something. What’s happening?</a:t>
            </a:r>
            <a:br>
              <a:rPr lang="en-US" sz="1700" dirty="0"/>
            </a:br>
            <a:endParaRPr lang="en-US" sz="1700" dirty="0"/>
          </a:p>
          <a:p>
            <a:endParaRPr lang="en-US" sz="1700" dirty="0"/>
          </a:p>
          <a:p>
            <a:r>
              <a:rPr lang="en-US" sz="1700" b="1" dirty="0"/>
              <a:t>Partner A: </a:t>
            </a:r>
            <a:r>
              <a:rPr lang="en-US" sz="1700" dirty="0"/>
              <a:t>I notice that the man’s horse. What evidence can you use to support your claim? </a:t>
            </a:r>
          </a:p>
          <a:p>
            <a:endParaRPr lang="en-US" sz="1700" b="1" dirty="0"/>
          </a:p>
          <a:p>
            <a:endParaRPr lang="en-US" sz="1700" b="1" dirty="0"/>
          </a:p>
          <a:p>
            <a:endParaRPr lang="en-US" sz="1700" b="1" dirty="0"/>
          </a:p>
          <a:p>
            <a:r>
              <a:rPr lang="en-US" sz="1700" b="1" dirty="0"/>
              <a:t>Partner A: </a:t>
            </a:r>
            <a:r>
              <a:rPr lang="en-US" sz="1700" dirty="0"/>
              <a:t>They are reading large books. </a:t>
            </a:r>
          </a:p>
          <a:p>
            <a:endParaRPr lang="en-US" sz="1700" dirty="0"/>
          </a:p>
          <a:p>
            <a:endParaRPr lang="en-US" sz="1700" dirty="0"/>
          </a:p>
          <a:p>
            <a:endParaRPr lang="en-US" sz="1700" dirty="0"/>
          </a:p>
          <a:p>
            <a:r>
              <a:rPr lang="en-US" sz="1700" b="1" dirty="0"/>
              <a:t>Partner A: </a:t>
            </a:r>
            <a:r>
              <a:rPr lang="en-US" sz="1700" dirty="0"/>
              <a:t>The librarian has a library on horseback. What’s happening? </a:t>
            </a:r>
          </a:p>
          <a:p>
            <a:endParaRPr lang="en-US" sz="1700" dirty="0"/>
          </a:p>
        </p:txBody>
      </p:sp>
      <p:sp>
        <p:nvSpPr>
          <p:cNvPr id="5" name="TextBox 4"/>
          <p:cNvSpPr txBox="1"/>
          <p:nvPr/>
        </p:nvSpPr>
        <p:spPr>
          <a:xfrm>
            <a:off x="4591715" y="1052160"/>
            <a:ext cx="3619308" cy="5062924"/>
          </a:xfrm>
          <a:prstGeom prst="rect">
            <a:avLst/>
          </a:prstGeom>
          <a:noFill/>
        </p:spPr>
        <p:txBody>
          <a:bodyPr wrap="square" rtlCol="0">
            <a:spAutoFit/>
          </a:bodyPr>
          <a:lstStyle/>
          <a:p>
            <a:r>
              <a:rPr lang="en-US" sz="1700" b="1" dirty="0"/>
              <a:t>Partner B:  </a:t>
            </a:r>
            <a:r>
              <a:rPr lang="en-US" sz="1700" dirty="0"/>
              <a:t>The children like to read. What can you add? </a:t>
            </a:r>
          </a:p>
          <a:p>
            <a:endParaRPr lang="en-US" sz="1700" b="1" dirty="0"/>
          </a:p>
          <a:p>
            <a:endParaRPr lang="en-US" sz="1700" b="1" dirty="0"/>
          </a:p>
          <a:p>
            <a:endParaRPr lang="en-US" sz="1700" b="1" dirty="0"/>
          </a:p>
          <a:p>
            <a:r>
              <a:rPr lang="en-US" sz="1700" b="1" dirty="0"/>
              <a:t>Partner B: </a:t>
            </a:r>
            <a:r>
              <a:rPr lang="en-US" sz="1700" dirty="0"/>
              <a:t>They look like they are focusing on the book. What evidence can you use to support your claim? </a:t>
            </a:r>
          </a:p>
          <a:p>
            <a:br>
              <a:rPr lang="en-US" sz="1700" dirty="0"/>
            </a:br>
            <a:endParaRPr lang="en-US" sz="1700" dirty="0"/>
          </a:p>
          <a:p>
            <a:r>
              <a:rPr lang="en-US" sz="1700" b="1" dirty="0"/>
              <a:t>Partner B: </a:t>
            </a:r>
            <a:r>
              <a:rPr lang="en-US" sz="1700" dirty="0"/>
              <a:t>I notice that there are three girls in the back. Now what is happening? </a:t>
            </a:r>
          </a:p>
          <a:p>
            <a:endParaRPr lang="en-US" sz="1700" dirty="0"/>
          </a:p>
          <a:p>
            <a:endParaRPr lang="en-US" sz="1700" dirty="0"/>
          </a:p>
          <a:p>
            <a:endParaRPr lang="en-US" sz="1700" b="1" dirty="0"/>
          </a:p>
          <a:p>
            <a:r>
              <a:rPr lang="en-US" sz="1700" b="1" dirty="0"/>
              <a:t>Partner B:  </a:t>
            </a:r>
            <a:r>
              <a:rPr lang="en-US" sz="1700" dirty="0"/>
              <a:t>Older children enjoy reading. </a:t>
            </a:r>
          </a:p>
          <a:p>
            <a:endParaRPr lang="en-US" sz="17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32723" y="1183600"/>
            <a:ext cx="0" cy="4929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64042"/>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28267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500176"/>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489075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210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10065"/>
            <a:ext cx="1199599" cy="1048469"/>
          </a:xfrm>
          <a:prstGeom prst="rect">
            <a:avLst/>
          </a:prstGeom>
        </p:spPr>
      </p:pic>
    </p:spTree>
    <p:extLst>
      <p:ext uri="{BB962C8B-B14F-4D97-AF65-F5344CB8AC3E}">
        <p14:creationId xmlns:p14="http://schemas.microsoft.com/office/powerpoint/2010/main" val="79038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one CREATE, two CLARIFY and two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79614153-CD4A-7C4A-8B0C-25FBA7A09C0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5" name="Picture 14">
            <a:extLst>
              <a:ext uri="{FF2B5EF4-FFF2-40B4-BE49-F238E27FC236}">
                <a16:creationId xmlns:a16="http://schemas.microsoft.com/office/drawing/2014/main" id="{5D77B6EC-4564-DF47-B768-73CD0D9F59EE}"/>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561FECEC-CC00-FC4B-A973-6D131F45BEE3}"/>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7" name="Picture 16">
            <a:extLst>
              <a:ext uri="{FF2B5EF4-FFF2-40B4-BE49-F238E27FC236}">
                <a16:creationId xmlns:a16="http://schemas.microsoft.com/office/drawing/2014/main" id="{48C445EA-FF6D-F74F-BC09-1AFD367A7C26}"/>
              </a:ext>
            </a:extLst>
          </p:cNvPr>
          <p:cNvPicPr>
            <a:picLocks noChangeAspect="1"/>
          </p:cNvPicPr>
          <p:nvPr/>
        </p:nvPicPr>
        <p:blipFill rotWithShape="1">
          <a:blip r:embed="rId8"/>
          <a:srcRect r="50353" b="50752"/>
          <a:stretch/>
        </p:blipFill>
        <p:spPr>
          <a:xfrm rot="5400000">
            <a:off x="3668804" y="1165333"/>
            <a:ext cx="583420" cy="748551"/>
          </a:xfrm>
          <a:prstGeom prst="rect">
            <a:avLst/>
          </a:prstGeom>
          <a:ln>
            <a:solidFill>
              <a:schemeClr val="tx1"/>
            </a:solidFill>
          </a:ln>
        </p:spPr>
      </p:pic>
      <p:pic>
        <p:nvPicPr>
          <p:cNvPr id="18" name="Picture 17">
            <a:extLst>
              <a:ext uri="{FF2B5EF4-FFF2-40B4-BE49-F238E27FC236}">
                <a16:creationId xmlns:a16="http://schemas.microsoft.com/office/drawing/2014/main" id="{5051245B-A9C9-A644-A623-ED377CF78DB4}"/>
              </a:ext>
            </a:extLst>
          </p:cNvPr>
          <p:cNvPicPr>
            <a:picLocks noChangeAspect="1"/>
          </p:cNvPicPr>
          <p:nvPr/>
        </p:nvPicPr>
        <p:blipFill rotWithShape="1">
          <a:blip r:embed="rId8"/>
          <a:srcRect r="50353" b="50752"/>
          <a:stretch/>
        </p:blipFill>
        <p:spPr>
          <a:xfrm rot="5400000">
            <a:off x="3841441" y="1409088"/>
            <a:ext cx="576678" cy="739901"/>
          </a:xfrm>
          <a:prstGeom prst="rect">
            <a:avLst/>
          </a:prstGeom>
          <a:ln>
            <a:solidFill>
              <a:schemeClr val="tx1"/>
            </a:solidFill>
          </a:ln>
        </p:spPr>
      </p:pic>
    </p:spTree>
    <p:extLst>
      <p:ext uri="{BB962C8B-B14F-4D97-AF65-F5344CB8AC3E}">
        <p14:creationId xmlns:p14="http://schemas.microsoft.com/office/powerpoint/2010/main" val="303747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dissolve">
                                      <p:cBhvr>
                                        <p:cTn id="37" dur="500"/>
                                        <p:tgtEl>
                                          <p:spTgt spid="13">
                                            <p:txEl>
                                              <p:pRg st="0" end="0"/>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dissolve">
                                      <p:cBhvr>
                                        <p:cTn id="40" dur="500"/>
                                        <p:tgtEl>
                                          <p:spTgt spid="13">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par>
                                <p:cTn id="44" presetID="9"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dissolve">
                                      <p:cBhvr>
                                        <p:cTn id="49" dur="500"/>
                                        <p:tgtEl>
                                          <p:spTgt spid="3">
                                            <p:txEl>
                                              <p:pRg st="1" end="1"/>
                                            </p:txEl>
                                          </p:spTgt>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13">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7128083" cy="1092607"/>
          </a:xfrm>
          <a:prstGeom prst="rect">
            <a:avLst/>
          </a:prstGeom>
        </p:spPr>
        <p:txBody>
          <a:bodyPr wrap="square">
            <a:spAutoFit/>
          </a:bodyPr>
          <a:lstStyle/>
          <a:p>
            <a:pPr algn="ctr"/>
            <a:r>
              <a:rPr lang="en-US" sz="3200" b="1" dirty="0"/>
              <a:t>Prompt: </a:t>
            </a: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66E1FC00-F2A0-4E40-A439-448416D9EA9D}"/>
              </a:ext>
            </a:extLst>
          </p:cNvPr>
          <p:cNvPicPr>
            <a:picLocks noChangeAspect="1"/>
          </p:cNvPicPr>
          <p:nvPr/>
        </p:nvPicPr>
        <p:blipFill rotWithShape="1">
          <a:blip r:embed="rId5"/>
          <a:srcRect l="3177" t="13272" r="6000" b="14001"/>
          <a:stretch/>
        </p:blipFill>
        <p:spPr>
          <a:xfrm rot="5400000">
            <a:off x="2160275" y="240982"/>
            <a:ext cx="4887445" cy="6977258"/>
          </a:xfrm>
          <a:prstGeom prst="rect">
            <a:avLst/>
          </a:prstGeom>
          <a:ln w="5715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01377" y="1959072"/>
            <a:ext cx="4883783" cy="172615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565847"/>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7">
            <a:extLst>
              <a:ext uri="{28A0092B-C50C-407E-A947-70E740481C1C}">
                <a14:useLocalDpi xmlns:a14="http://schemas.microsoft.com/office/drawing/2010/main" val="0"/>
              </a:ext>
            </a:extLst>
          </a:blip>
          <a:srcRect l="4019" t="11743" r="7970" b="18991"/>
          <a:stretch>
            <a:fillRect/>
          </a:stretch>
        </p:blipFill>
        <p:spPr>
          <a:xfrm>
            <a:off x="149760" y="1893882"/>
            <a:ext cx="4987016" cy="4236490"/>
          </a:xfrm>
          <a:prstGeom prst="rect">
            <a:avLst/>
          </a:prstGeom>
          <a:solidFill>
            <a:schemeClr val="bg1"/>
          </a:solidFill>
          <a:ln w="50800">
            <a:solidFill>
              <a:srgbClr val="C00000"/>
            </a:solidFill>
            <a:miter lim="800000"/>
            <a:headEnd/>
            <a:tailEnd/>
          </a:ln>
        </p:spPr>
      </p:pic>
      <p:pic>
        <p:nvPicPr>
          <p:cNvPr id="16" name="Picture 15">
            <a:extLst>
              <a:ext uri="{FF2B5EF4-FFF2-40B4-BE49-F238E27FC236}">
                <a16:creationId xmlns:a16="http://schemas.microsoft.com/office/drawing/2014/main" id="{D695893D-7EFB-C741-8E01-9D05EA4A9841}"/>
              </a:ext>
            </a:extLst>
          </p:cNvPr>
          <p:cNvPicPr>
            <a:picLocks noChangeAspect="1"/>
          </p:cNvPicPr>
          <p:nvPr/>
        </p:nvPicPr>
        <p:blipFill rotWithShape="1">
          <a:blip r:embed="rId8"/>
          <a:srcRect l="3177" t="13272" r="6000" b="14001"/>
          <a:stretch/>
        </p:blipFill>
        <p:spPr>
          <a:xfrm rot="5400000">
            <a:off x="5743652" y="2211713"/>
            <a:ext cx="2874561" cy="3686660"/>
          </a:xfrm>
          <a:prstGeom prst="rect">
            <a:avLst/>
          </a:prstGeom>
          <a:ln w="57150">
            <a:solidFill>
              <a:schemeClr val="tx1"/>
            </a:solidFill>
          </a:ln>
        </p:spPr>
      </p:pic>
    </p:spTree>
    <p:extLst>
      <p:ext uri="{BB962C8B-B14F-4D97-AF65-F5344CB8AC3E}">
        <p14:creationId xmlns:p14="http://schemas.microsoft.com/office/powerpoint/2010/main" val="5560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4586288" y="4706470"/>
            <a:ext cx="29605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84245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b="1" dirty="0">
                <a:solidFill>
                  <a:schemeClr val="tx1"/>
                </a:solidFill>
              </a:rPr>
              <a:t>FORTIFY Non-Model Revision</a:t>
            </a:r>
          </a:p>
        </p:txBody>
      </p:sp>
      <p:pic>
        <p:nvPicPr>
          <p:cNvPr id="4" name="Picture 3">
            <a:extLst>
              <a:ext uri="{FF2B5EF4-FFF2-40B4-BE49-F238E27FC236}">
                <a16:creationId xmlns:a16="http://schemas.microsoft.com/office/drawing/2014/main" id="{2909A5DE-30AA-1040-AFB2-BF8C0C62E0C9}"/>
              </a:ext>
            </a:extLst>
          </p:cNvPr>
          <p:cNvPicPr>
            <a:picLocks noChangeAspect="1"/>
          </p:cNvPicPr>
          <p:nvPr/>
        </p:nvPicPr>
        <p:blipFill>
          <a:blip r:embed="rId3"/>
          <a:stretch>
            <a:fillRect/>
          </a:stretch>
        </p:blipFill>
        <p:spPr>
          <a:xfrm>
            <a:off x="78773" y="653937"/>
            <a:ext cx="4466013" cy="5779546"/>
          </a:xfrm>
          <a:prstGeom prst="rect">
            <a:avLst/>
          </a:prstGeom>
        </p:spPr>
      </p:pic>
      <p:pic>
        <p:nvPicPr>
          <p:cNvPr id="6" name="Picture 5">
            <a:extLst>
              <a:ext uri="{FF2B5EF4-FFF2-40B4-BE49-F238E27FC236}">
                <a16:creationId xmlns:a16="http://schemas.microsoft.com/office/drawing/2014/main" id="{0ECB8043-E224-BC4D-A1B4-15BF632A894F}"/>
              </a:ext>
            </a:extLst>
          </p:cNvPr>
          <p:cNvPicPr>
            <a:picLocks noChangeAspect="1"/>
          </p:cNvPicPr>
          <p:nvPr/>
        </p:nvPicPr>
        <p:blipFill>
          <a:blip r:embed="rId4"/>
          <a:stretch>
            <a:fillRect/>
          </a:stretch>
        </p:blipFill>
        <p:spPr>
          <a:xfrm>
            <a:off x="4544786" y="653937"/>
            <a:ext cx="4466013" cy="5779546"/>
          </a:xfrm>
          <a:prstGeom prst="rect">
            <a:avLst/>
          </a:prstGeom>
        </p:spPr>
      </p:pic>
    </p:spTree>
    <p:extLst>
      <p:ext uri="{BB962C8B-B14F-4D97-AF65-F5344CB8AC3E}">
        <p14:creationId xmlns:p14="http://schemas.microsoft.com/office/powerpoint/2010/main" val="3746575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CB7AB-4F5C-2B49-9F48-004CDF79C840}"/>
              </a:ext>
            </a:extLst>
          </p:cNvPr>
          <p:cNvPicPr>
            <a:picLocks noChangeAspect="1"/>
          </p:cNvPicPr>
          <p:nvPr/>
        </p:nvPicPr>
        <p:blipFill>
          <a:blip r:embed="rId3"/>
          <a:stretch>
            <a:fillRect/>
          </a:stretch>
        </p:blipFill>
        <p:spPr>
          <a:xfrm>
            <a:off x="2361230" y="0"/>
            <a:ext cx="4889547" cy="6327648"/>
          </a:xfrm>
          <a:prstGeom prst="rect">
            <a:avLst/>
          </a:prstGeom>
        </p:spPr>
      </p:pic>
    </p:spTree>
    <p:extLst>
      <p:ext uri="{BB962C8B-B14F-4D97-AF65-F5344CB8AC3E}">
        <p14:creationId xmlns:p14="http://schemas.microsoft.com/office/powerpoint/2010/main" val="669762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5E622ED2-2AAD-A645-934F-09D40806D04D}"/>
              </a:ext>
            </a:extLst>
          </p:cNvPr>
          <p:cNvPicPr>
            <a:picLocks noChangeAspect="1"/>
          </p:cNvPicPr>
          <p:nvPr/>
        </p:nvPicPr>
        <p:blipFill>
          <a:blip r:embed="rId3">
            <a:extLst>
              <a:ext uri="{28A0092B-C50C-407E-A947-70E740481C1C}">
                <a14:useLocalDpi xmlns:a14="http://schemas.microsoft.com/office/drawing/2010/main" val="0"/>
              </a:ext>
            </a:extLst>
          </a:blip>
          <a:srcRect l="4019" t="11743" r="7970" b="18991"/>
          <a:stretch>
            <a:fillRect/>
          </a:stretch>
        </p:blipFill>
        <p:spPr>
          <a:xfrm>
            <a:off x="1372524" y="342901"/>
            <a:ext cx="6628478" cy="5702300"/>
          </a:xfrm>
          <a:prstGeom prst="rect">
            <a:avLst/>
          </a:prstGeom>
          <a:ln w="38100">
            <a:solidFill>
              <a:srgbClr val="C0000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3323651"/>
            <a:ext cx="2585611" cy="2569934"/>
          </a:xfrm>
          <a:prstGeom prst="rect">
            <a:avLst/>
          </a:prstGeom>
        </p:spPr>
        <p:txBody>
          <a:bodyPr wrap="square">
            <a:spAutoFit/>
          </a:bodyPr>
          <a:lstStyle/>
          <a:p>
            <a:pPr algn="ctr"/>
            <a:r>
              <a:rPr lang="en-US" sz="3200" b="1" dirty="0"/>
              <a:t>Prompt: </a:t>
            </a:r>
          </a:p>
          <a:p>
            <a:pPr algn="ct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1447476"/>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9D535AAB-D4A6-A04D-B9C4-A50C18CCD3F7}"/>
              </a:ext>
            </a:extLst>
          </p:cNvPr>
          <p:cNvPicPr>
            <a:picLocks noChangeAspect="1"/>
          </p:cNvPicPr>
          <p:nvPr/>
        </p:nvPicPr>
        <p:blipFill rotWithShape="1">
          <a:blip r:embed="rId4"/>
          <a:srcRect l="6895" t="11252" r="8630" b="16319"/>
          <a:stretch/>
        </p:blipFill>
        <p:spPr>
          <a:xfrm rot="5400000">
            <a:off x="3615724" y="324553"/>
            <a:ext cx="4352652" cy="6412879"/>
          </a:xfrm>
          <a:prstGeom prst="rect">
            <a:avLst/>
          </a:prstGeom>
          <a:ln w="5715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231" y="9490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352" y="2057084"/>
            <a:ext cx="1445364" cy="1648785"/>
          </a:xfrm>
          <a:prstGeom prst="rect">
            <a:avLst/>
          </a:prstGeom>
        </p:spPr>
      </p:pic>
      <p:sp>
        <p:nvSpPr>
          <p:cNvPr id="8" name="Rectangle 7"/>
          <p:cNvSpPr/>
          <p:nvPr/>
        </p:nvSpPr>
        <p:spPr>
          <a:xfrm>
            <a:off x="2429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FB598630-E607-F546-9FE4-15BC11828EFE}"/>
              </a:ext>
            </a:extLst>
          </p:cNvPr>
          <p:cNvPicPr>
            <a:picLocks noChangeAspect="1"/>
          </p:cNvPicPr>
          <p:nvPr/>
        </p:nvPicPr>
        <p:blipFill rotWithShape="1">
          <a:blip r:embed="rId6"/>
          <a:srcRect l="6895" t="11252" r="8630" b="16319"/>
          <a:stretch/>
        </p:blipFill>
        <p:spPr>
          <a:xfrm rot="5400000">
            <a:off x="4191933" y="740656"/>
            <a:ext cx="3850734" cy="5673389"/>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50A1E549-47B9-384B-9DD8-A4734F4F2B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8400" y="531596"/>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64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1">
      <a:dk1>
        <a:srgbClr val="000000"/>
      </a:dk1>
      <a:lt1>
        <a:srgbClr val="FFFFFF"/>
      </a:lt1>
      <a:dk2>
        <a:srgbClr val="5E5E5E"/>
      </a:dk2>
      <a:lt2>
        <a:srgbClr val="DDDDDD"/>
      </a:lt2>
      <a:accent1>
        <a:srgbClr val="FF271B"/>
      </a:accent1>
      <a:accent2>
        <a:srgbClr val="F23142"/>
      </a:accent2>
      <a:accent3>
        <a:srgbClr val="F62630"/>
      </a:accent3>
      <a:accent4>
        <a:srgbClr val="ED3C39"/>
      </a:accent4>
      <a:accent5>
        <a:srgbClr val="EC3122"/>
      </a:accent5>
      <a:accent6>
        <a:srgbClr val="C21E00"/>
      </a:accent6>
      <a:hlink>
        <a:srgbClr val="D13F38"/>
      </a:hlink>
      <a:folHlink>
        <a:srgbClr val="FF373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496</TotalTime>
  <Words>3418</Words>
  <Application>Microsoft Macintosh PowerPoint</Application>
  <PresentationFormat>On-screen Show (4:3)</PresentationFormat>
  <Paragraphs>603</Paragraphs>
  <Slides>54</Slides>
  <Notes>47</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FORTIFY</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 Model  What is an important idea from this text?  Start by stating your claim.  Support your claim and come to a consensus. </vt:lpstr>
      <vt:lpstr>Constructive Conversation Game</vt:lpstr>
      <vt:lpstr>PowerPoint Presentation</vt:lpstr>
      <vt:lpstr>PowerPoint Presentation</vt:lpstr>
      <vt:lpstr>WRAP-UP</vt:lpstr>
      <vt:lpstr>Start Smart 1.0 FORTIFY</vt:lpstr>
      <vt:lpstr>ELD Objective</vt:lpstr>
      <vt:lpstr>PowerPoint Presentation</vt:lpstr>
      <vt:lpstr>Conversation Norms</vt:lpstr>
      <vt:lpstr>Hand Gesture and Phrase- FORTIFY</vt:lpstr>
      <vt:lpstr>Prompt and Response Starters</vt:lpstr>
      <vt:lpstr>PowerPoint Presentation</vt:lpstr>
      <vt:lpstr>PowerPoint Presentation</vt:lpstr>
      <vt:lpstr>PowerPoint Presentation</vt:lpstr>
      <vt:lpstr>What makes this a model conversation?</vt:lpstr>
      <vt:lpstr>Understanding the Skill of FORTIFY</vt:lpstr>
      <vt:lpstr>PowerPoint Presentation</vt:lpstr>
      <vt:lpstr>PowerPoint Presentation</vt:lpstr>
      <vt:lpstr>Visual Text Non- Model  What is an important idea from this text?  Start by stating your claim.  Support your claim and come to a consensus. </vt:lpstr>
      <vt:lpstr>REVISE  NON-MODEL</vt:lpstr>
      <vt:lpstr>PowerPoint Presentation</vt:lpstr>
      <vt:lpstr>Language Sample Revision-Non-Model</vt:lpstr>
      <vt:lpstr>WRAP-UP</vt:lpstr>
      <vt:lpstr>Start Smart 1.0 FORTIFY</vt:lpstr>
      <vt:lpstr>ELD Objective</vt:lpstr>
      <vt:lpstr>PowerPoint Presentation</vt:lpstr>
      <vt:lpstr>Conversation Norms</vt:lpstr>
      <vt:lpstr>PowerPoint Presentation</vt:lpstr>
      <vt:lpstr>PowerPoint Presentation</vt:lpstr>
      <vt:lpstr>PowerPoint Presentation</vt:lpstr>
      <vt:lpstr>Visual Text Model What is happening in this visual text. Provide evidence from the text to support your claim.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Model Creating Class Constructive Conversation Poster</vt:lpstr>
      <vt:lpstr>PowerPoint Presentation</vt:lpstr>
      <vt:lpstr>Teacher Resources</vt:lpstr>
      <vt:lpstr>FORTIFY Non-Model Revision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47</cp:revision>
  <dcterms:created xsi:type="dcterms:W3CDTF">2019-08-28T17:10:57Z</dcterms:created>
  <dcterms:modified xsi:type="dcterms:W3CDTF">2019-09-16T17:02:40Z</dcterms:modified>
</cp:coreProperties>
</file>